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4"/>
  </p:notesMasterIdLst>
  <p:sldIdLst>
    <p:sldId id="256" r:id="rId5"/>
    <p:sldId id="258" r:id="rId6"/>
    <p:sldId id="260" r:id="rId7"/>
    <p:sldId id="323" r:id="rId8"/>
    <p:sldId id="327" r:id="rId9"/>
    <p:sldId id="324" r:id="rId10"/>
    <p:sldId id="325" r:id="rId11"/>
    <p:sldId id="328" r:id="rId12"/>
    <p:sldId id="319" r:id="rId13"/>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E7291"/>
    <a:srgbClr val="F1874D"/>
    <a:srgbClr val="ED854C"/>
    <a:srgbClr val="F1884E"/>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00" autoAdjust="0"/>
    <p:restoredTop sz="94660"/>
  </p:normalViewPr>
  <p:slideViewPr>
    <p:cSldViewPr snapToGrid="0" showGuides="1">
      <p:cViewPr varScale="1">
        <p:scale>
          <a:sx n="56" d="100"/>
          <a:sy n="56" d="100"/>
        </p:scale>
        <p:origin x="557" y="48"/>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presProps" Target="presProp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49B3397-6E89-460F-9849-6A67E6A93995}" type="datetimeFigureOut">
              <a:rPr lang="fr-FR" smtClean="0"/>
              <a:t>26/10/2020</a:t>
            </a:fld>
            <a:endParaRPr lang="fr-FR"/>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59C324C-F82D-4C38-AFBE-9D5C3F46571F}" type="slidenum">
              <a:rPr lang="fr-FR" smtClean="0"/>
              <a:t>‹N°›</a:t>
            </a:fld>
            <a:endParaRPr lang="fr-FR"/>
          </a:p>
        </p:txBody>
      </p:sp>
    </p:spTree>
    <p:extLst>
      <p:ext uri="{BB962C8B-B14F-4D97-AF65-F5344CB8AC3E}">
        <p14:creationId xmlns:p14="http://schemas.microsoft.com/office/powerpoint/2010/main" val="363244607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C87F227-4807-4943-960C-9868CBE4E01C}"/>
              </a:ext>
            </a:extLst>
          </p:cNvPr>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p>
        </p:txBody>
      </p:sp>
      <p:sp>
        <p:nvSpPr>
          <p:cNvPr id="3" name="Sous-titre 2">
            <a:extLst>
              <a:ext uri="{FF2B5EF4-FFF2-40B4-BE49-F238E27FC236}">
                <a16:creationId xmlns:a16="http://schemas.microsoft.com/office/drawing/2014/main" id="{162D8AE7-D33E-4EA5-99AD-644078DD108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p>
        </p:txBody>
      </p:sp>
      <p:sp>
        <p:nvSpPr>
          <p:cNvPr id="4" name="Espace réservé de la date 3">
            <a:extLst>
              <a:ext uri="{FF2B5EF4-FFF2-40B4-BE49-F238E27FC236}">
                <a16:creationId xmlns:a16="http://schemas.microsoft.com/office/drawing/2014/main" id="{EC1DC825-39B8-4125-A768-5E7A0B4FAE7C}"/>
              </a:ext>
            </a:extLst>
          </p:cNvPr>
          <p:cNvSpPr>
            <a:spLocks noGrp="1"/>
          </p:cNvSpPr>
          <p:nvPr>
            <p:ph type="dt" sz="half" idx="10"/>
          </p:nvPr>
        </p:nvSpPr>
        <p:spPr/>
        <p:txBody>
          <a:bodyPr/>
          <a:lstStyle/>
          <a:p>
            <a:fld id="{83F1E660-680D-4736-99E5-87C231D70407}" type="datetimeFigureOut">
              <a:rPr lang="fr-FR" smtClean="0"/>
              <a:t>26/10/2020</a:t>
            </a:fld>
            <a:endParaRPr lang="fr-FR"/>
          </a:p>
        </p:txBody>
      </p:sp>
      <p:sp>
        <p:nvSpPr>
          <p:cNvPr id="5" name="Espace réservé du pied de page 4">
            <a:extLst>
              <a:ext uri="{FF2B5EF4-FFF2-40B4-BE49-F238E27FC236}">
                <a16:creationId xmlns:a16="http://schemas.microsoft.com/office/drawing/2014/main" id="{C3AC1C6F-6E75-43B2-8217-03B9F4979C9F}"/>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50A0B461-5096-437E-828F-7DC468704025}"/>
              </a:ext>
            </a:extLst>
          </p:cNvPr>
          <p:cNvSpPr>
            <a:spLocks noGrp="1"/>
          </p:cNvSpPr>
          <p:nvPr>
            <p:ph type="sldNum" sz="quarter" idx="12"/>
          </p:nvPr>
        </p:nvSpPr>
        <p:spPr/>
        <p:txBody>
          <a:bodyPr/>
          <a:lstStyle/>
          <a:p>
            <a:fld id="{8F3C1123-AF9A-4359-9CAD-A75831A49F10}" type="slidenum">
              <a:rPr lang="fr-FR" smtClean="0"/>
              <a:t>‹N°›</a:t>
            </a:fld>
            <a:endParaRPr lang="fr-FR"/>
          </a:p>
        </p:txBody>
      </p:sp>
    </p:spTree>
    <p:extLst>
      <p:ext uri="{BB962C8B-B14F-4D97-AF65-F5344CB8AC3E}">
        <p14:creationId xmlns:p14="http://schemas.microsoft.com/office/powerpoint/2010/main" val="27632103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978D552-BF3D-448B-8A8B-ABF36F197002}"/>
              </a:ext>
            </a:extLst>
          </p:cNvPr>
          <p:cNvSpPr>
            <a:spLocks noGrp="1"/>
          </p:cNvSpPr>
          <p:nvPr>
            <p:ph type="title"/>
          </p:nvPr>
        </p:nvSpPr>
        <p:spPr/>
        <p:txBody>
          <a:bodyPr/>
          <a:lstStyle/>
          <a:p>
            <a:r>
              <a:rPr lang="fr-FR"/>
              <a:t>Modifiez le style du titre</a:t>
            </a:r>
          </a:p>
        </p:txBody>
      </p:sp>
      <p:sp>
        <p:nvSpPr>
          <p:cNvPr id="3" name="Espace réservé du texte vertical 2">
            <a:extLst>
              <a:ext uri="{FF2B5EF4-FFF2-40B4-BE49-F238E27FC236}">
                <a16:creationId xmlns:a16="http://schemas.microsoft.com/office/drawing/2014/main" id="{F8DAE161-68D0-4461-A407-EFF53A418CF6}"/>
              </a:ext>
            </a:extLst>
          </p:cNvPr>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FF05F143-76AA-42B3-B8AC-2B98D9FCC9A8}"/>
              </a:ext>
            </a:extLst>
          </p:cNvPr>
          <p:cNvSpPr>
            <a:spLocks noGrp="1"/>
          </p:cNvSpPr>
          <p:nvPr>
            <p:ph type="dt" sz="half" idx="10"/>
          </p:nvPr>
        </p:nvSpPr>
        <p:spPr/>
        <p:txBody>
          <a:bodyPr/>
          <a:lstStyle/>
          <a:p>
            <a:fld id="{83F1E660-680D-4736-99E5-87C231D70407}" type="datetimeFigureOut">
              <a:rPr lang="fr-FR" smtClean="0"/>
              <a:t>26/10/2020</a:t>
            </a:fld>
            <a:endParaRPr lang="fr-FR"/>
          </a:p>
        </p:txBody>
      </p:sp>
      <p:sp>
        <p:nvSpPr>
          <p:cNvPr id="5" name="Espace réservé du pied de page 4">
            <a:extLst>
              <a:ext uri="{FF2B5EF4-FFF2-40B4-BE49-F238E27FC236}">
                <a16:creationId xmlns:a16="http://schemas.microsoft.com/office/drawing/2014/main" id="{41601F01-0E9E-477C-86D3-9ABC5A28B7BC}"/>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B3191E1F-EA66-48DB-A633-28D926E03554}"/>
              </a:ext>
            </a:extLst>
          </p:cNvPr>
          <p:cNvSpPr>
            <a:spLocks noGrp="1"/>
          </p:cNvSpPr>
          <p:nvPr>
            <p:ph type="sldNum" sz="quarter" idx="12"/>
          </p:nvPr>
        </p:nvSpPr>
        <p:spPr/>
        <p:txBody>
          <a:bodyPr/>
          <a:lstStyle/>
          <a:p>
            <a:fld id="{8F3C1123-AF9A-4359-9CAD-A75831A49F10}" type="slidenum">
              <a:rPr lang="fr-FR" smtClean="0"/>
              <a:t>‹N°›</a:t>
            </a:fld>
            <a:endParaRPr lang="fr-FR"/>
          </a:p>
        </p:txBody>
      </p:sp>
    </p:spTree>
    <p:extLst>
      <p:ext uri="{BB962C8B-B14F-4D97-AF65-F5344CB8AC3E}">
        <p14:creationId xmlns:p14="http://schemas.microsoft.com/office/powerpoint/2010/main" val="120654288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a:extLst>
              <a:ext uri="{FF2B5EF4-FFF2-40B4-BE49-F238E27FC236}">
                <a16:creationId xmlns:a16="http://schemas.microsoft.com/office/drawing/2014/main" id="{4A57998C-0B6C-47E4-AE35-8DB14B45FF59}"/>
              </a:ext>
            </a:extLst>
          </p:cNvPr>
          <p:cNvSpPr>
            <a:spLocks noGrp="1"/>
          </p:cNvSpPr>
          <p:nvPr>
            <p:ph type="title" orient="vert"/>
          </p:nvPr>
        </p:nvSpPr>
        <p:spPr>
          <a:xfrm>
            <a:off x="8724900" y="365125"/>
            <a:ext cx="2628900" cy="5811838"/>
          </a:xfrm>
        </p:spPr>
        <p:txBody>
          <a:bodyPr vert="eaVert"/>
          <a:lstStyle/>
          <a:p>
            <a:r>
              <a:rPr lang="fr-FR"/>
              <a:t>Modifiez le style du titre</a:t>
            </a:r>
          </a:p>
        </p:txBody>
      </p:sp>
      <p:sp>
        <p:nvSpPr>
          <p:cNvPr id="3" name="Espace réservé du texte vertical 2">
            <a:extLst>
              <a:ext uri="{FF2B5EF4-FFF2-40B4-BE49-F238E27FC236}">
                <a16:creationId xmlns:a16="http://schemas.microsoft.com/office/drawing/2014/main" id="{8A661375-C918-4823-8C8C-C2A80B648552}"/>
              </a:ext>
            </a:extLst>
          </p:cNvPr>
          <p:cNvSpPr>
            <a:spLocks noGrp="1"/>
          </p:cNvSpPr>
          <p:nvPr>
            <p:ph type="body" orient="vert" idx="1"/>
          </p:nvPr>
        </p:nvSpPr>
        <p:spPr>
          <a:xfrm>
            <a:off x="838200" y="365125"/>
            <a:ext cx="7734300" cy="5811838"/>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D3E50073-629D-41C3-859A-20EBFB80BB34}"/>
              </a:ext>
            </a:extLst>
          </p:cNvPr>
          <p:cNvSpPr>
            <a:spLocks noGrp="1"/>
          </p:cNvSpPr>
          <p:nvPr>
            <p:ph type="dt" sz="half" idx="10"/>
          </p:nvPr>
        </p:nvSpPr>
        <p:spPr/>
        <p:txBody>
          <a:bodyPr/>
          <a:lstStyle/>
          <a:p>
            <a:fld id="{83F1E660-680D-4736-99E5-87C231D70407}" type="datetimeFigureOut">
              <a:rPr lang="fr-FR" smtClean="0"/>
              <a:t>26/10/2020</a:t>
            </a:fld>
            <a:endParaRPr lang="fr-FR"/>
          </a:p>
        </p:txBody>
      </p:sp>
      <p:sp>
        <p:nvSpPr>
          <p:cNvPr id="5" name="Espace réservé du pied de page 4">
            <a:extLst>
              <a:ext uri="{FF2B5EF4-FFF2-40B4-BE49-F238E27FC236}">
                <a16:creationId xmlns:a16="http://schemas.microsoft.com/office/drawing/2014/main" id="{89B7D978-C0DA-47BB-BAB1-4894662CF632}"/>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6AFD3821-84CA-4908-81DD-2C7BD9640CB4}"/>
              </a:ext>
            </a:extLst>
          </p:cNvPr>
          <p:cNvSpPr>
            <a:spLocks noGrp="1"/>
          </p:cNvSpPr>
          <p:nvPr>
            <p:ph type="sldNum" sz="quarter" idx="12"/>
          </p:nvPr>
        </p:nvSpPr>
        <p:spPr/>
        <p:txBody>
          <a:bodyPr/>
          <a:lstStyle/>
          <a:p>
            <a:fld id="{8F3C1123-AF9A-4359-9CAD-A75831A49F10}" type="slidenum">
              <a:rPr lang="fr-FR" smtClean="0"/>
              <a:t>‹N°›</a:t>
            </a:fld>
            <a:endParaRPr lang="fr-FR"/>
          </a:p>
        </p:txBody>
      </p:sp>
    </p:spTree>
    <p:extLst>
      <p:ext uri="{BB962C8B-B14F-4D97-AF65-F5344CB8AC3E}">
        <p14:creationId xmlns:p14="http://schemas.microsoft.com/office/powerpoint/2010/main" val="33718124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151B844-A287-4E0D-8430-42A824AD70AE}"/>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8CCFED8D-3E9F-44FC-A2E9-DC56FE9C25AF}"/>
              </a:ext>
            </a:extLst>
          </p:cNvPr>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01410F01-F7C8-4D02-8426-4EAF0801D8B9}"/>
              </a:ext>
            </a:extLst>
          </p:cNvPr>
          <p:cNvSpPr>
            <a:spLocks noGrp="1"/>
          </p:cNvSpPr>
          <p:nvPr>
            <p:ph type="dt" sz="half" idx="10"/>
          </p:nvPr>
        </p:nvSpPr>
        <p:spPr/>
        <p:txBody>
          <a:bodyPr/>
          <a:lstStyle/>
          <a:p>
            <a:fld id="{83F1E660-680D-4736-99E5-87C231D70407}" type="datetimeFigureOut">
              <a:rPr lang="fr-FR" smtClean="0"/>
              <a:t>26/10/2020</a:t>
            </a:fld>
            <a:endParaRPr lang="fr-FR"/>
          </a:p>
        </p:txBody>
      </p:sp>
      <p:sp>
        <p:nvSpPr>
          <p:cNvPr id="5" name="Espace réservé du pied de page 4">
            <a:extLst>
              <a:ext uri="{FF2B5EF4-FFF2-40B4-BE49-F238E27FC236}">
                <a16:creationId xmlns:a16="http://schemas.microsoft.com/office/drawing/2014/main" id="{02E8A341-CFF3-46DB-B4B1-1AC882F47709}"/>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BEF5CAC0-0A0D-46C9-A93F-1169676CB32B}"/>
              </a:ext>
            </a:extLst>
          </p:cNvPr>
          <p:cNvSpPr>
            <a:spLocks noGrp="1"/>
          </p:cNvSpPr>
          <p:nvPr>
            <p:ph type="sldNum" sz="quarter" idx="12"/>
          </p:nvPr>
        </p:nvSpPr>
        <p:spPr/>
        <p:txBody>
          <a:bodyPr/>
          <a:lstStyle/>
          <a:p>
            <a:fld id="{8F3C1123-AF9A-4359-9CAD-A75831A49F10}" type="slidenum">
              <a:rPr lang="fr-FR" smtClean="0"/>
              <a:t>‹N°›</a:t>
            </a:fld>
            <a:endParaRPr lang="fr-FR"/>
          </a:p>
        </p:txBody>
      </p:sp>
    </p:spTree>
    <p:extLst>
      <p:ext uri="{BB962C8B-B14F-4D97-AF65-F5344CB8AC3E}">
        <p14:creationId xmlns:p14="http://schemas.microsoft.com/office/powerpoint/2010/main" val="38651860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32476ED-014F-4EBA-AEF2-6F654F490550}"/>
              </a:ext>
            </a:extLst>
          </p:cNvPr>
          <p:cNvSpPr>
            <a:spLocks noGrp="1"/>
          </p:cNvSpPr>
          <p:nvPr>
            <p:ph type="title"/>
          </p:nvPr>
        </p:nvSpPr>
        <p:spPr>
          <a:xfrm>
            <a:off x="831850" y="1709738"/>
            <a:ext cx="10515600" cy="2852737"/>
          </a:xfrm>
        </p:spPr>
        <p:txBody>
          <a:bodyPr anchor="b"/>
          <a:lstStyle>
            <a:lvl1pPr>
              <a:defRPr sz="6000"/>
            </a:lvl1pPr>
          </a:lstStyle>
          <a:p>
            <a:r>
              <a:rPr lang="fr-FR"/>
              <a:t>Modifiez le style du titre</a:t>
            </a:r>
          </a:p>
        </p:txBody>
      </p:sp>
      <p:sp>
        <p:nvSpPr>
          <p:cNvPr id="3" name="Espace réservé du texte 2">
            <a:extLst>
              <a:ext uri="{FF2B5EF4-FFF2-40B4-BE49-F238E27FC236}">
                <a16:creationId xmlns:a16="http://schemas.microsoft.com/office/drawing/2014/main" id="{4D80838F-4E75-4D1E-92E0-23B33CB8C12A}"/>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Cliquez pour modifier les styles du texte du masque</a:t>
            </a:r>
          </a:p>
        </p:txBody>
      </p:sp>
      <p:sp>
        <p:nvSpPr>
          <p:cNvPr id="4" name="Espace réservé de la date 3">
            <a:extLst>
              <a:ext uri="{FF2B5EF4-FFF2-40B4-BE49-F238E27FC236}">
                <a16:creationId xmlns:a16="http://schemas.microsoft.com/office/drawing/2014/main" id="{A17CA9DA-40DD-426E-97B4-E20AE93078D2}"/>
              </a:ext>
            </a:extLst>
          </p:cNvPr>
          <p:cNvSpPr>
            <a:spLocks noGrp="1"/>
          </p:cNvSpPr>
          <p:nvPr>
            <p:ph type="dt" sz="half" idx="10"/>
          </p:nvPr>
        </p:nvSpPr>
        <p:spPr/>
        <p:txBody>
          <a:bodyPr/>
          <a:lstStyle/>
          <a:p>
            <a:fld id="{83F1E660-680D-4736-99E5-87C231D70407}" type="datetimeFigureOut">
              <a:rPr lang="fr-FR" smtClean="0"/>
              <a:t>26/10/2020</a:t>
            </a:fld>
            <a:endParaRPr lang="fr-FR"/>
          </a:p>
        </p:txBody>
      </p:sp>
      <p:sp>
        <p:nvSpPr>
          <p:cNvPr id="5" name="Espace réservé du pied de page 4">
            <a:extLst>
              <a:ext uri="{FF2B5EF4-FFF2-40B4-BE49-F238E27FC236}">
                <a16:creationId xmlns:a16="http://schemas.microsoft.com/office/drawing/2014/main" id="{4A451011-020C-4D99-B330-ADE1C486552D}"/>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CA415B95-76FD-4E93-88D2-999018AF429C}"/>
              </a:ext>
            </a:extLst>
          </p:cNvPr>
          <p:cNvSpPr>
            <a:spLocks noGrp="1"/>
          </p:cNvSpPr>
          <p:nvPr>
            <p:ph type="sldNum" sz="quarter" idx="12"/>
          </p:nvPr>
        </p:nvSpPr>
        <p:spPr/>
        <p:txBody>
          <a:bodyPr/>
          <a:lstStyle/>
          <a:p>
            <a:fld id="{8F3C1123-AF9A-4359-9CAD-A75831A49F10}" type="slidenum">
              <a:rPr lang="fr-FR" smtClean="0"/>
              <a:t>‹N°›</a:t>
            </a:fld>
            <a:endParaRPr lang="fr-FR"/>
          </a:p>
        </p:txBody>
      </p:sp>
    </p:spTree>
    <p:extLst>
      <p:ext uri="{BB962C8B-B14F-4D97-AF65-F5344CB8AC3E}">
        <p14:creationId xmlns:p14="http://schemas.microsoft.com/office/powerpoint/2010/main" val="198276211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EA967E4-8881-445A-BC4F-2FF60CA5FA7F}"/>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E1E54689-CEBA-4942-8669-D571B45D7D66}"/>
              </a:ext>
            </a:extLst>
          </p:cNvPr>
          <p:cNvSpPr>
            <a:spLocks noGrp="1"/>
          </p:cNvSpPr>
          <p:nvPr>
            <p:ph sz="half" idx="1"/>
          </p:nvPr>
        </p:nvSpPr>
        <p:spPr>
          <a:xfrm>
            <a:off x="838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a:extLst>
              <a:ext uri="{FF2B5EF4-FFF2-40B4-BE49-F238E27FC236}">
                <a16:creationId xmlns:a16="http://schemas.microsoft.com/office/drawing/2014/main" id="{B7D12C39-7E8D-4860-87CA-C2B7E4224A70}"/>
              </a:ext>
            </a:extLst>
          </p:cNvPr>
          <p:cNvSpPr>
            <a:spLocks noGrp="1"/>
          </p:cNvSpPr>
          <p:nvPr>
            <p:ph sz="half" idx="2"/>
          </p:nvPr>
        </p:nvSpPr>
        <p:spPr>
          <a:xfrm>
            <a:off x="6172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a:extLst>
              <a:ext uri="{FF2B5EF4-FFF2-40B4-BE49-F238E27FC236}">
                <a16:creationId xmlns:a16="http://schemas.microsoft.com/office/drawing/2014/main" id="{9B02A134-E2A7-456B-82A6-E0539F385571}"/>
              </a:ext>
            </a:extLst>
          </p:cNvPr>
          <p:cNvSpPr>
            <a:spLocks noGrp="1"/>
          </p:cNvSpPr>
          <p:nvPr>
            <p:ph type="dt" sz="half" idx="10"/>
          </p:nvPr>
        </p:nvSpPr>
        <p:spPr/>
        <p:txBody>
          <a:bodyPr/>
          <a:lstStyle/>
          <a:p>
            <a:fld id="{83F1E660-680D-4736-99E5-87C231D70407}" type="datetimeFigureOut">
              <a:rPr lang="fr-FR" smtClean="0"/>
              <a:t>26/10/2020</a:t>
            </a:fld>
            <a:endParaRPr lang="fr-FR"/>
          </a:p>
        </p:txBody>
      </p:sp>
      <p:sp>
        <p:nvSpPr>
          <p:cNvPr id="6" name="Espace réservé du pied de page 5">
            <a:extLst>
              <a:ext uri="{FF2B5EF4-FFF2-40B4-BE49-F238E27FC236}">
                <a16:creationId xmlns:a16="http://schemas.microsoft.com/office/drawing/2014/main" id="{5EEF32B4-512B-4B01-828B-07707BE0768F}"/>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258D9ABC-2830-4C83-9004-2A4FC1AD2C1B}"/>
              </a:ext>
            </a:extLst>
          </p:cNvPr>
          <p:cNvSpPr>
            <a:spLocks noGrp="1"/>
          </p:cNvSpPr>
          <p:nvPr>
            <p:ph type="sldNum" sz="quarter" idx="12"/>
          </p:nvPr>
        </p:nvSpPr>
        <p:spPr/>
        <p:txBody>
          <a:bodyPr/>
          <a:lstStyle/>
          <a:p>
            <a:fld id="{8F3C1123-AF9A-4359-9CAD-A75831A49F10}" type="slidenum">
              <a:rPr lang="fr-FR" smtClean="0"/>
              <a:t>‹N°›</a:t>
            </a:fld>
            <a:endParaRPr lang="fr-FR"/>
          </a:p>
        </p:txBody>
      </p:sp>
    </p:spTree>
    <p:extLst>
      <p:ext uri="{BB962C8B-B14F-4D97-AF65-F5344CB8AC3E}">
        <p14:creationId xmlns:p14="http://schemas.microsoft.com/office/powerpoint/2010/main" val="353755073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8000726-7DD5-47E5-81F4-3488D71A1075}"/>
              </a:ext>
            </a:extLst>
          </p:cNvPr>
          <p:cNvSpPr>
            <a:spLocks noGrp="1"/>
          </p:cNvSpPr>
          <p:nvPr>
            <p:ph type="title"/>
          </p:nvPr>
        </p:nvSpPr>
        <p:spPr>
          <a:xfrm>
            <a:off x="839788" y="365125"/>
            <a:ext cx="10515600" cy="1325563"/>
          </a:xfrm>
        </p:spPr>
        <p:txBody>
          <a:bodyPr/>
          <a:lstStyle/>
          <a:p>
            <a:r>
              <a:rPr lang="fr-FR"/>
              <a:t>Modifiez le style du titre</a:t>
            </a:r>
          </a:p>
        </p:txBody>
      </p:sp>
      <p:sp>
        <p:nvSpPr>
          <p:cNvPr id="3" name="Espace réservé du texte 2">
            <a:extLst>
              <a:ext uri="{FF2B5EF4-FFF2-40B4-BE49-F238E27FC236}">
                <a16:creationId xmlns:a16="http://schemas.microsoft.com/office/drawing/2014/main" id="{D8DE7AA6-4A70-44D2-A762-07FF23561F7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a:extLst>
              <a:ext uri="{FF2B5EF4-FFF2-40B4-BE49-F238E27FC236}">
                <a16:creationId xmlns:a16="http://schemas.microsoft.com/office/drawing/2014/main" id="{0DEAE166-3D7F-4C09-ADD3-02D1AA0B63B8}"/>
              </a:ext>
            </a:extLst>
          </p:cNvPr>
          <p:cNvSpPr>
            <a:spLocks noGrp="1"/>
          </p:cNvSpPr>
          <p:nvPr>
            <p:ph sz="half" idx="2"/>
          </p:nvPr>
        </p:nvSpPr>
        <p:spPr>
          <a:xfrm>
            <a:off x="839788" y="2505075"/>
            <a:ext cx="5157787"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a:extLst>
              <a:ext uri="{FF2B5EF4-FFF2-40B4-BE49-F238E27FC236}">
                <a16:creationId xmlns:a16="http://schemas.microsoft.com/office/drawing/2014/main" id="{F1E6D0F4-5836-4C54-9B01-B7522BDBF5E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a:extLst>
              <a:ext uri="{FF2B5EF4-FFF2-40B4-BE49-F238E27FC236}">
                <a16:creationId xmlns:a16="http://schemas.microsoft.com/office/drawing/2014/main" id="{67DAA5E5-4B8E-4235-9F1A-932593B0069F}"/>
              </a:ext>
            </a:extLst>
          </p:cNvPr>
          <p:cNvSpPr>
            <a:spLocks noGrp="1"/>
          </p:cNvSpPr>
          <p:nvPr>
            <p:ph sz="quarter" idx="4"/>
          </p:nvPr>
        </p:nvSpPr>
        <p:spPr>
          <a:xfrm>
            <a:off x="6172200" y="2505075"/>
            <a:ext cx="5183188"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a:extLst>
              <a:ext uri="{FF2B5EF4-FFF2-40B4-BE49-F238E27FC236}">
                <a16:creationId xmlns:a16="http://schemas.microsoft.com/office/drawing/2014/main" id="{F03F58EA-5928-4E5A-A0EA-6DDD0F73260B}"/>
              </a:ext>
            </a:extLst>
          </p:cNvPr>
          <p:cNvSpPr>
            <a:spLocks noGrp="1"/>
          </p:cNvSpPr>
          <p:nvPr>
            <p:ph type="dt" sz="half" idx="10"/>
          </p:nvPr>
        </p:nvSpPr>
        <p:spPr/>
        <p:txBody>
          <a:bodyPr/>
          <a:lstStyle/>
          <a:p>
            <a:fld id="{83F1E660-680D-4736-99E5-87C231D70407}" type="datetimeFigureOut">
              <a:rPr lang="fr-FR" smtClean="0"/>
              <a:t>26/10/2020</a:t>
            </a:fld>
            <a:endParaRPr lang="fr-FR"/>
          </a:p>
        </p:txBody>
      </p:sp>
      <p:sp>
        <p:nvSpPr>
          <p:cNvPr id="8" name="Espace réservé du pied de page 7">
            <a:extLst>
              <a:ext uri="{FF2B5EF4-FFF2-40B4-BE49-F238E27FC236}">
                <a16:creationId xmlns:a16="http://schemas.microsoft.com/office/drawing/2014/main" id="{055B7639-3595-4F98-AA7F-AACF8A0C9FBA}"/>
              </a:ext>
            </a:extLst>
          </p:cNvPr>
          <p:cNvSpPr>
            <a:spLocks noGrp="1"/>
          </p:cNvSpPr>
          <p:nvPr>
            <p:ph type="ftr" sz="quarter" idx="11"/>
          </p:nvPr>
        </p:nvSpPr>
        <p:spPr/>
        <p:txBody>
          <a:bodyPr/>
          <a:lstStyle/>
          <a:p>
            <a:endParaRPr lang="fr-FR"/>
          </a:p>
        </p:txBody>
      </p:sp>
      <p:sp>
        <p:nvSpPr>
          <p:cNvPr id="9" name="Espace réservé du numéro de diapositive 8">
            <a:extLst>
              <a:ext uri="{FF2B5EF4-FFF2-40B4-BE49-F238E27FC236}">
                <a16:creationId xmlns:a16="http://schemas.microsoft.com/office/drawing/2014/main" id="{B398D7CE-8E8A-4C96-BB21-A27AD8422B7A}"/>
              </a:ext>
            </a:extLst>
          </p:cNvPr>
          <p:cNvSpPr>
            <a:spLocks noGrp="1"/>
          </p:cNvSpPr>
          <p:nvPr>
            <p:ph type="sldNum" sz="quarter" idx="12"/>
          </p:nvPr>
        </p:nvSpPr>
        <p:spPr/>
        <p:txBody>
          <a:bodyPr/>
          <a:lstStyle/>
          <a:p>
            <a:fld id="{8F3C1123-AF9A-4359-9CAD-A75831A49F10}" type="slidenum">
              <a:rPr lang="fr-FR" smtClean="0"/>
              <a:t>‹N°›</a:t>
            </a:fld>
            <a:endParaRPr lang="fr-FR"/>
          </a:p>
        </p:txBody>
      </p:sp>
    </p:spTree>
    <p:extLst>
      <p:ext uri="{BB962C8B-B14F-4D97-AF65-F5344CB8AC3E}">
        <p14:creationId xmlns:p14="http://schemas.microsoft.com/office/powerpoint/2010/main" val="4017998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4C1C797-29D9-4DB9-A3F2-429D5069F633}"/>
              </a:ext>
            </a:extLst>
          </p:cNvPr>
          <p:cNvSpPr>
            <a:spLocks noGrp="1"/>
          </p:cNvSpPr>
          <p:nvPr>
            <p:ph type="title"/>
          </p:nvPr>
        </p:nvSpPr>
        <p:spPr/>
        <p:txBody>
          <a:bodyPr/>
          <a:lstStyle/>
          <a:p>
            <a:r>
              <a:rPr lang="fr-FR"/>
              <a:t>Modifiez le style du titre</a:t>
            </a:r>
          </a:p>
        </p:txBody>
      </p:sp>
      <p:sp>
        <p:nvSpPr>
          <p:cNvPr id="3" name="Espace réservé de la date 2">
            <a:extLst>
              <a:ext uri="{FF2B5EF4-FFF2-40B4-BE49-F238E27FC236}">
                <a16:creationId xmlns:a16="http://schemas.microsoft.com/office/drawing/2014/main" id="{E6E23B8C-22EF-4864-B037-B99532ABD7DF}"/>
              </a:ext>
            </a:extLst>
          </p:cNvPr>
          <p:cNvSpPr>
            <a:spLocks noGrp="1"/>
          </p:cNvSpPr>
          <p:nvPr>
            <p:ph type="dt" sz="half" idx="10"/>
          </p:nvPr>
        </p:nvSpPr>
        <p:spPr/>
        <p:txBody>
          <a:bodyPr/>
          <a:lstStyle/>
          <a:p>
            <a:fld id="{83F1E660-680D-4736-99E5-87C231D70407}" type="datetimeFigureOut">
              <a:rPr lang="fr-FR" smtClean="0"/>
              <a:t>26/10/2020</a:t>
            </a:fld>
            <a:endParaRPr lang="fr-FR"/>
          </a:p>
        </p:txBody>
      </p:sp>
      <p:sp>
        <p:nvSpPr>
          <p:cNvPr id="4" name="Espace réservé du pied de page 3">
            <a:extLst>
              <a:ext uri="{FF2B5EF4-FFF2-40B4-BE49-F238E27FC236}">
                <a16:creationId xmlns:a16="http://schemas.microsoft.com/office/drawing/2014/main" id="{1BD0CAD4-89C9-4DD5-9DC7-E091228E899D}"/>
              </a:ext>
            </a:extLst>
          </p:cNvPr>
          <p:cNvSpPr>
            <a:spLocks noGrp="1"/>
          </p:cNvSpPr>
          <p:nvPr>
            <p:ph type="ftr" sz="quarter" idx="11"/>
          </p:nvPr>
        </p:nvSpPr>
        <p:spPr/>
        <p:txBody>
          <a:bodyPr/>
          <a:lstStyle/>
          <a:p>
            <a:endParaRPr lang="fr-FR"/>
          </a:p>
        </p:txBody>
      </p:sp>
      <p:sp>
        <p:nvSpPr>
          <p:cNvPr id="5" name="Espace réservé du numéro de diapositive 4">
            <a:extLst>
              <a:ext uri="{FF2B5EF4-FFF2-40B4-BE49-F238E27FC236}">
                <a16:creationId xmlns:a16="http://schemas.microsoft.com/office/drawing/2014/main" id="{FC124C1F-DBAC-4B3D-82D4-037BF0964C68}"/>
              </a:ext>
            </a:extLst>
          </p:cNvPr>
          <p:cNvSpPr>
            <a:spLocks noGrp="1"/>
          </p:cNvSpPr>
          <p:nvPr>
            <p:ph type="sldNum" sz="quarter" idx="12"/>
          </p:nvPr>
        </p:nvSpPr>
        <p:spPr/>
        <p:txBody>
          <a:bodyPr/>
          <a:lstStyle/>
          <a:p>
            <a:fld id="{8F3C1123-AF9A-4359-9CAD-A75831A49F10}" type="slidenum">
              <a:rPr lang="fr-FR" smtClean="0"/>
              <a:t>‹N°›</a:t>
            </a:fld>
            <a:endParaRPr lang="fr-FR"/>
          </a:p>
        </p:txBody>
      </p:sp>
    </p:spTree>
    <p:extLst>
      <p:ext uri="{BB962C8B-B14F-4D97-AF65-F5344CB8AC3E}">
        <p14:creationId xmlns:p14="http://schemas.microsoft.com/office/powerpoint/2010/main" val="25519784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CD15BA92-D093-416A-9934-46E42966DC40}"/>
              </a:ext>
            </a:extLst>
          </p:cNvPr>
          <p:cNvSpPr>
            <a:spLocks noGrp="1"/>
          </p:cNvSpPr>
          <p:nvPr>
            <p:ph type="dt" sz="half" idx="10"/>
          </p:nvPr>
        </p:nvSpPr>
        <p:spPr/>
        <p:txBody>
          <a:bodyPr/>
          <a:lstStyle/>
          <a:p>
            <a:fld id="{83F1E660-680D-4736-99E5-87C231D70407}" type="datetimeFigureOut">
              <a:rPr lang="fr-FR" smtClean="0"/>
              <a:t>26/10/2020</a:t>
            </a:fld>
            <a:endParaRPr lang="fr-FR"/>
          </a:p>
        </p:txBody>
      </p:sp>
      <p:sp>
        <p:nvSpPr>
          <p:cNvPr id="3" name="Espace réservé du pied de page 2">
            <a:extLst>
              <a:ext uri="{FF2B5EF4-FFF2-40B4-BE49-F238E27FC236}">
                <a16:creationId xmlns:a16="http://schemas.microsoft.com/office/drawing/2014/main" id="{A5238F96-26CA-4E8A-87D4-00D519B01FD1}"/>
              </a:ext>
            </a:extLst>
          </p:cNvPr>
          <p:cNvSpPr>
            <a:spLocks noGrp="1"/>
          </p:cNvSpPr>
          <p:nvPr>
            <p:ph type="ftr" sz="quarter" idx="11"/>
          </p:nvPr>
        </p:nvSpPr>
        <p:spPr/>
        <p:txBody>
          <a:bodyPr/>
          <a:lstStyle/>
          <a:p>
            <a:endParaRPr lang="fr-FR"/>
          </a:p>
        </p:txBody>
      </p:sp>
      <p:sp>
        <p:nvSpPr>
          <p:cNvPr id="4" name="Espace réservé du numéro de diapositive 3">
            <a:extLst>
              <a:ext uri="{FF2B5EF4-FFF2-40B4-BE49-F238E27FC236}">
                <a16:creationId xmlns:a16="http://schemas.microsoft.com/office/drawing/2014/main" id="{18441560-D194-4BAC-81AE-4816365CBCB6}"/>
              </a:ext>
            </a:extLst>
          </p:cNvPr>
          <p:cNvSpPr>
            <a:spLocks noGrp="1"/>
          </p:cNvSpPr>
          <p:nvPr>
            <p:ph type="sldNum" sz="quarter" idx="12"/>
          </p:nvPr>
        </p:nvSpPr>
        <p:spPr/>
        <p:txBody>
          <a:bodyPr/>
          <a:lstStyle/>
          <a:p>
            <a:fld id="{8F3C1123-AF9A-4359-9CAD-A75831A49F10}" type="slidenum">
              <a:rPr lang="fr-FR" smtClean="0"/>
              <a:t>‹N°›</a:t>
            </a:fld>
            <a:endParaRPr lang="fr-FR"/>
          </a:p>
        </p:txBody>
      </p:sp>
    </p:spTree>
    <p:extLst>
      <p:ext uri="{BB962C8B-B14F-4D97-AF65-F5344CB8AC3E}">
        <p14:creationId xmlns:p14="http://schemas.microsoft.com/office/powerpoint/2010/main" val="8149131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7054498-77EC-435B-A03B-6D3E81BC57DA}"/>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du contenu 2">
            <a:extLst>
              <a:ext uri="{FF2B5EF4-FFF2-40B4-BE49-F238E27FC236}">
                <a16:creationId xmlns:a16="http://schemas.microsoft.com/office/drawing/2014/main" id="{6C286CA3-4E35-47E8-BA22-D7D9CE24D1B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a:extLst>
              <a:ext uri="{FF2B5EF4-FFF2-40B4-BE49-F238E27FC236}">
                <a16:creationId xmlns:a16="http://schemas.microsoft.com/office/drawing/2014/main" id="{94AD8F8F-B4CD-4662-B356-9A67063CB12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44F04F63-CFEC-4877-B95F-0C751376A84B}"/>
              </a:ext>
            </a:extLst>
          </p:cNvPr>
          <p:cNvSpPr>
            <a:spLocks noGrp="1"/>
          </p:cNvSpPr>
          <p:nvPr>
            <p:ph type="dt" sz="half" idx="10"/>
          </p:nvPr>
        </p:nvSpPr>
        <p:spPr/>
        <p:txBody>
          <a:bodyPr/>
          <a:lstStyle/>
          <a:p>
            <a:fld id="{83F1E660-680D-4736-99E5-87C231D70407}" type="datetimeFigureOut">
              <a:rPr lang="fr-FR" smtClean="0"/>
              <a:t>26/10/2020</a:t>
            </a:fld>
            <a:endParaRPr lang="fr-FR"/>
          </a:p>
        </p:txBody>
      </p:sp>
      <p:sp>
        <p:nvSpPr>
          <p:cNvPr id="6" name="Espace réservé du pied de page 5">
            <a:extLst>
              <a:ext uri="{FF2B5EF4-FFF2-40B4-BE49-F238E27FC236}">
                <a16:creationId xmlns:a16="http://schemas.microsoft.com/office/drawing/2014/main" id="{AB05B248-559B-4F49-86A3-B765AF3F7EB4}"/>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EA6ECDAB-5EBD-464F-AAEE-CC3F1F4FD07F}"/>
              </a:ext>
            </a:extLst>
          </p:cNvPr>
          <p:cNvSpPr>
            <a:spLocks noGrp="1"/>
          </p:cNvSpPr>
          <p:nvPr>
            <p:ph type="sldNum" sz="quarter" idx="12"/>
          </p:nvPr>
        </p:nvSpPr>
        <p:spPr/>
        <p:txBody>
          <a:bodyPr/>
          <a:lstStyle/>
          <a:p>
            <a:fld id="{8F3C1123-AF9A-4359-9CAD-A75831A49F10}" type="slidenum">
              <a:rPr lang="fr-FR" smtClean="0"/>
              <a:t>‹N°›</a:t>
            </a:fld>
            <a:endParaRPr lang="fr-FR"/>
          </a:p>
        </p:txBody>
      </p:sp>
    </p:spTree>
    <p:extLst>
      <p:ext uri="{BB962C8B-B14F-4D97-AF65-F5344CB8AC3E}">
        <p14:creationId xmlns:p14="http://schemas.microsoft.com/office/powerpoint/2010/main" val="21944201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E789C64-CB24-405F-A8D4-E9F4627ECB2E}"/>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pour une image  2">
            <a:extLst>
              <a:ext uri="{FF2B5EF4-FFF2-40B4-BE49-F238E27FC236}">
                <a16:creationId xmlns:a16="http://schemas.microsoft.com/office/drawing/2014/main" id="{6D197ACA-864E-4BC4-A0A8-A74A45AA843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a:extLst>
              <a:ext uri="{FF2B5EF4-FFF2-40B4-BE49-F238E27FC236}">
                <a16:creationId xmlns:a16="http://schemas.microsoft.com/office/drawing/2014/main" id="{00A897B9-1339-4E41-AAA1-21E6124E845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CCA4729A-2D70-46EF-BA68-7BEF4C51EAE1}"/>
              </a:ext>
            </a:extLst>
          </p:cNvPr>
          <p:cNvSpPr>
            <a:spLocks noGrp="1"/>
          </p:cNvSpPr>
          <p:nvPr>
            <p:ph type="dt" sz="half" idx="10"/>
          </p:nvPr>
        </p:nvSpPr>
        <p:spPr/>
        <p:txBody>
          <a:bodyPr/>
          <a:lstStyle/>
          <a:p>
            <a:fld id="{83F1E660-680D-4736-99E5-87C231D70407}" type="datetimeFigureOut">
              <a:rPr lang="fr-FR" smtClean="0"/>
              <a:t>26/10/2020</a:t>
            </a:fld>
            <a:endParaRPr lang="fr-FR"/>
          </a:p>
        </p:txBody>
      </p:sp>
      <p:sp>
        <p:nvSpPr>
          <p:cNvPr id="6" name="Espace réservé du pied de page 5">
            <a:extLst>
              <a:ext uri="{FF2B5EF4-FFF2-40B4-BE49-F238E27FC236}">
                <a16:creationId xmlns:a16="http://schemas.microsoft.com/office/drawing/2014/main" id="{43EA951E-9C9C-4EC6-8C95-4D1702BEF42F}"/>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435D4359-602B-40F5-97FF-1CB1DFD69204}"/>
              </a:ext>
            </a:extLst>
          </p:cNvPr>
          <p:cNvSpPr>
            <a:spLocks noGrp="1"/>
          </p:cNvSpPr>
          <p:nvPr>
            <p:ph type="sldNum" sz="quarter" idx="12"/>
          </p:nvPr>
        </p:nvSpPr>
        <p:spPr/>
        <p:txBody>
          <a:bodyPr/>
          <a:lstStyle/>
          <a:p>
            <a:fld id="{8F3C1123-AF9A-4359-9CAD-A75831A49F10}" type="slidenum">
              <a:rPr lang="fr-FR" smtClean="0"/>
              <a:t>‹N°›</a:t>
            </a:fld>
            <a:endParaRPr lang="fr-FR"/>
          </a:p>
        </p:txBody>
      </p:sp>
    </p:spTree>
    <p:extLst>
      <p:ext uri="{BB962C8B-B14F-4D97-AF65-F5344CB8AC3E}">
        <p14:creationId xmlns:p14="http://schemas.microsoft.com/office/powerpoint/2010/main" val="69493606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B0933FA7-100D-45CE-BD2A-0C37BD43832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a:extLst>
              <a:ext uri="{FF2B5EF4-FFF2-40B4-BE49-F238E27FC236}">
                <a16:creationId xmlns:a16="http://schemas.microsoft.com/office/drawing/2014/main" id="{1A1833D1-BE73-4A4B-A6D8-562FCBD296D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3C05B6D0-3D3C-47A2-9906-40780AD61A9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3F1E660-680D-4736-99E5-87C231D70407}" type="datetimeFigureOut">
              <a:rPr lang="fr-FR" smtClean="0"/>
              <a:t>26/10/2020</a:t>
            </a:fld>
            <a:endParaRPr lang="fr-FR"/>
          </a:p>
        </p:txBody>
      </p:sp>
      <p:sp>
        <p:nvSpPr>
          <p:cNvPr id="5" name="Espace réservé du pied de page 4">
            <a:extLst>
              <a:ext uri="{FF2B5EF4-FFF2-40B4-BE49-F238E27FC236}">
                <a16:creationId xmlns:a16="http://schemas.microsoft.com/office/drawing/2014/main" id="{1C46B70C-A1E2-4A36-B2DA-F0AE13B1BF5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a:extLst>
              <a:ext uri="{FF2B5EF4-FFF2-40B4-BE49-F238E27FC236}">
                <a16:creationId xmlns:a16="http://schemas.microsoft.com/office/drawing/2014/main" id="{8878684E-39BA-4F84-A37F-E7CCF9C917D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F3C1123-AF9A-4359-9CAD-A75831A49F10}" type="slidenum">
              <a:rPr lang="fr-FR" smtClean="0"/>
              <a:t>‹N°›</a:t>
            </a:fld>
            <a:endParaRPr lang="fr-FR"/>
          </a:p>
        </p:txBody>
      </p:sp>
    </p:spTree>
    <p:extLst>
      <p:ext uri="{BB962C8B-B14F-4D97-AF65-F5344CB8AC3E}">
        <p14:creationId xmlns:p14="http://schemas.microsoft.com/office/powerpoint/2010/main" val="424128707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5.png"/><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5.png"/><Relationship Id="rId1" Type="http://schemas.openxmlformats.org/officeDocument/2006/relationships/slideLayout" Target="../slideLayouts/slideLayout2.xml"/><Relationship Id="rId5" Type="http://schemas.openxmlformats.org/officeDocument/2006/relationships/hyperlink" Target="mailto:jsattie@afhongkong.org" TargetMode="External"/><Relationship Id="rId4" Type="http://schemas.openxmlformats.org/officeDocument/2006/relationships/hyperlink" Target="mailto:director@af.org.au" TargetMode="Externa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pic>
        <p:nvPicPr>
          <p:cNvPr id="6" name="Image 5">
            <a:extLst>
              <a:ext uri="{FF2B5EF4-FFF2-40B4-BE49-F238E27FC236}">
                <a16:creationId xmlns:a16="http://schemas.microsoft.com/office/drawing/2014/main" id="{3021866B-92E0-4E52-A745-0E109DB2A23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641196" y="942753"/>
            <a:ext cx="9362375" cy="5268467"/>
          </a:xfrm>
          <a:prstGeom prst="rect">
            <a:avLst/>
          </a:prstGeom>
        </p:spPr>
      </p:pic>
    </p:spTree>
    <p:extLst>
      <p:ext uri="{BB962C8B-B14F-4D97-AF65-F5344CB8AC3E}">
        <p14:creationId xmlns:p14="http://schemas.microsoft.com/office/powerpoint/2010/main" val="16608033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ZoneTexte 10">
            <a:extLst>
              <a:ext uri="{FF2B5EF4-FFF2-40B4-BE49-F238E27FC236}">
                <a16:creationId xmlns:a16="http://schemas.microsoft.com/office/drawing/2014/main" id="{3BD94F17-6EED-495B-866D-5F439DF04C8A}"/>
              </a:ext>
            </a:extLst>
          </p:cNvPr>
          <p:cNvSpPr txBox="1"/>
          <p:nvPr/>
        </p:nvSpPr>
        <p:spPr>
          <a:xfrm>
            <a:off x="541537" y="1119294"/>
            <a:ext cx="3171175" cy="1754326"/>
          </a:xfrm>
          <a:prstGeom prst="rect">
            <a:avLst/>
          </a:prstGeom>
          <a:noFill/>
        </p:spPr>
        <p:txBody>
          <a:bodyPr wrap="square" rtlCol="0">
            <a:spAutoFit/>
          </a:bodyPr>
          <a:lstStyle/>
          <a:p>
            <a:r>
              <a:rPr lang="fr-FR" sz="3600" b="1" dirty="0">
                <a:solidFill>
                  <a:schemeClr val="tx1">
                    <a:lumMod val="65000"/>
                    <a:lumOff val="35000"/>
                  </a:schemeClr>
                </a:solidFill>
                <a:latin typeface="Calibri" panose="020F0502020204030204" pitchFamily="34" charset="0"/>
                <a:cs typeface="Calibri" panose="020F0502020204030204" pitchFamily="34" charset="0"/>
              </a:rPr>
              <a:t>Stratégie et modèle économique</a:t>
            </a:r>
            <a:r>
              <a:rPr lang="fr-FR" sz="3600" dirty="0">
                <a:latin typeface="Calibri" panose="020F0502020204030204" pitchFamily="34" charset="0"/>
                <a:cs typeface="Calibri" panose="020F0502020204030204" pitchFamily="34" charset="0"/>
              </a:rPr>
              <a:t> </a:t>
            </a:r>
          </a:p>
        </p:txBody>
      </p:sp>
      <p:pic>
        <p:nvPicPr>
          <p:cNvPr id="4" name="Image 3" descr="Une image contenant dessin&#10;&#10;Description générée automatiquement">
            <a:extLst>
              <a:ext uri="{FF2B5EF4-FFF2-40B4-BE49-F238E27FC236}">
                <a16:creationId xmlns:a16="http://schemas.microsoft.com/office/drawing/2014/main" id="{CF438050-EBAB-45AF-A580-ECAC042FBDF0}"/>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670159" y="5476659"/>
            <a:ext cx="5470212" cy="1471588"/>
          </a:xfrm>
          <a:prstGeom prst="rect">
            <a:avLst/>
          </a:prstGeom>
        </p:spPr>
      </p:pic>
      <p:pic>
        <p:nvPicPr>
          <p:cNvPr id="5" name="Image 4">
            <a:extLst>
              <a:ext uri="{FF2B5EF4-FFF2-40B4-BE49-F238E27FC236}">
                <a16:creationId xmlns:a16="http://schemas.microsoft.com/office/drawing/2014/main" id="{50CF30CB-C631-4B7A-8151-7C715C4D621F}"/>
              </a:ext>
            </a:extLst>
          </p:cNvPr>
          <p:cNvPicPr>
            <a:picLocks noChangeAspect="1"/>
          </p:cNvPicPr>
          <p:nvPr/>
        </p:nvPicPr>
        <p:blipFill rotWithShape="1">
          <a:blip r:embed="rId3" cstate="print">
            <a:extLst>
              <a:ext uri="{28A0092B-C50C-407E-A947-70E740481C1C}">
                <a14:useLocalDpi xmlns:a14="http://schemas.microsoft.com/office/drawing/2010/main" val="0"/>
              </a:ext>
            </a:extLst>
          </a:blip>
          <a:srcRect t="45580" b="50000"/>
          <a:stretch/>
        </p:blipFill>
        <p:spPr>
          <a:xfrm rot="18907295">
            <a:off x="-1171169" y="3939263"/>
            <a:ext cx="8059985" cy="162068"/>
          </a:xfrm>
          <a:prstGeom prst="rect">
            <a:avLst/>
          </a:prstGeom>
        </p:spPr>
      </p:pic>
    </p:spTree>
    <p:extLst>
      <p:ext uri="{BB962C8B-B14F-4D97-AF65-F5344CB8AC3E}">
        <p14:creationId xmlns:p14="http://schemas.microsoft.com/office/powerpoint/2010/main" val="24306042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ZoneTexte 10">
            <a:extLst>
              <a:ext uri="{FF2B5EF4-FFF2-40B4-BE49-F238E27FC236}">
                <a16:creationId xmlns:a16="http://schemas.microsoft.com/office/drawing/2014/main" id="{3BD94F17-6EED-495B-866D-5F439DF04C8A}"/>
              </a:ext>
            </a:extLst>
          </p:cNvPr>
          <p:cNvSpPr txBox="1"/>
          <p:nvPr/>
        </p:nvSpPr>
        <p:spPr>
          <a:xfrm>
            <a:off x="641699" y="250900"/>
            <a:ext cx="5767567" cy="707886"/>
          </a:xfrm>
          <a:prstGeom prst="rect">
            <a:avLst/>
          </a:prstGeom>
          <a:noFill/>
        </p:spPr>
        <p:txBody>
          <a:bodyPr wrap="square" rtlCol="0">
            <a:spAutoFit/>
          </a:bodyPr>
          <a:lstStyle/>
          <a:p>
            <a:r>
              <a:rPr lang="fr-FR" sz="4000" b="1" dirty="0">
                <a:solidFill>
                  <a:schemeClr val="tx1">
                    <a:lumMod val="65000"/>
                    <a:lumOff val="35000"/>
                  </a:schemeClr>
                </a:solidFill>
                <a:ea typeface="Lato Black" panose="020F0502020204030203" pitchFamily="34" charset="0"/>
                <a:cs typeface="Lato Black" panose="020F0502020204030203" pitchFamily="34" charset="0"/>
              </a:rPr>
              <a:t>Stratégie et externalités</a:t>
            </a:r>
            <a:endParaRPr lang="fr-FR" sz="2800" dirty="0"/>
          </a:p>
        </p:txBody>
      </p:sp>
      <p:sp>
        <p:nvSpPr>
          <p:cNvPr id="2" name="ZoneTexte 1">
            <a:extLst>
              <a:ext uri="{FF2B5EF4-FFF2-40B4-BE49-F238E27FC236}">
                <a16:creationId xmlns:a16="http://schemas.microsoft.com/office/drawing/2014/main" id="{0BF08D3A-0082-4ABB-824C-F9457451C419}"/>
              </a:ext>
            </a:extLst>
          </p:cNvPr>
          <p:cNvSpPr txBox="1"/>
          <p:nvPr/>
        </p:nvSpPr>
        <p:spPr>
          <a:xfrm>
            <a:off x="540100" y="1354450"/>
            <a:ext cx="10983033" cy="4524315"/>
          </a:xfrm>
          <a:prstGeom prst="rect">
            <a:avLst/>
          </a:prstGeom>
          <a:noFill/>
        </p:spPr>
        <p:txBody>
          <a:bodyPr wrap="square" rtlCol="0">
            <a:spAutoFit/>
          </a:bodyPr>
          <a:lstStyle/>
          <a:p>
            <a:pPr marL="742950" lvl="1" indent="-285750">
              <a:buFont typeface="Arial" panose="020B0604020202020204" pitchFamily="34" charset="0"/>
              <a:buChar char="•"/>
            </a:pPr>
            <a:r>
              <a:rPr lang="fr-FR" dirty="0"/>
              <a:t>Stratégie = vision de long-terme</a:t>
            </a:r>
          </a:p>
          <a:p>
            <a:pPr marL="1200150" lvl="2" indent="-285750">
              <a:buFont typeface="Arial" panose="020B0604020202020204" pitchFamily="34" charset="0"/>
              <a:buChar char="•"/>
            </a:pPr>
            <a:r>
              <a:rPr lang="fr-FR" dirty="0"/>
              <a:t>Plan d’action</a:t>
            </a:r>
          </a:p>
          <a:p>
            <a:pPr marL="1200150" lvl="2" indent="-285750">
              <a:buFont typeface="Arial" panose="020B0604020202020204" pitchFamily="34" charset="0"/>
              <a:buChar char="•"/>
            </a:pPr>
            <a:r>
              <a:rPr lang="fr-FR" dirty="0"/>
              <a:t>PMT (Plan Moyen Terme)</a:t>
            </a:r>
          </a:p>
          <a:p>
            <a:pPr marL="1200150" lvl="2" indent="-285750">
              <a:buFont typeface="Arial" panose="020B0604020202020204" pitchFamily="34" charset="0"/>
              <a:buChar char="•"/>
            </a:pPr>
            <a:r>
              <a:rPr lang="fr-FR" dirty="0"/>
              <a:t>Conseil d’administration</a:t>
            </a:r>
          </a:p>
          <a:p>
            <a:pPr marL="742950" lvl="1" indent="-285750">
              <a:buFont typeface="Arial" panose="020B0604020202020204" pitchFamily="34" charset="0"/>
              <a:buChar char="•"/>
            </a:pPr>
            <a:r>
              <a:rPr lang="fr-FR" dirty="0"/>
              <a:t>Modèle économique : </a:t>
            </a:r>
          </a:p>
          <a:p>
            <a:pPr marL="1200150" lvl="2" indent="-285750">
              <a:buFont typeface="Arial" panose="020B0604020202020204" pitchFamily="34" charset="0"/>
              <a:buChar char="•"/>
            </a:pPr>
            <a:r>
              <a:rPr lang="fr-FR" dirty="0"/>
              <a:t>Ce qui fonde l’activité et assure sa pérennité. </a:t>
            </a:r>
          </a:p>
          <a:p>
            <a:pPr marL="1200150" lvl="2" indent="-285750">
              <a:buFont typeface="Arial" panose="020B0604020202020204" pitchFamily="34" charset="0"/>
              <a:buChar char="•"/>
            </a:pPr>
            <a:r>
              <a:rPr lang="fr-FR" dirty="0"/>
              <a:t>Vente de cours de FLE, examens, formations.</a:t>
            </a:r>
          </a:p>
          <a:p>
            <a:pPr marL="1200150" lvl="2" indent="-285750">
              <a:buFont typeface="Arial" panose="020B0604020202020204" pitchFamily="34" charset="0"/>
              <a:buChar char="•"/>
            </a:pPr>
            <a:r>
              <a:rPr lang="fr-FR" dirty="0"/>
              <a:t>Organisation d’activités culturelles, ainsi que des séjours linguistiques pour certaines.</a:t>
            </a:r>
          </a:p>
          <a:p>
            <a:pPr marL="742950" lvl="1" indent="-285750">
              <a:buFont typeface="Arial" panose="020B0604020202020204" pitchFamily="34" charset="0"/>
              <a:buChar char="•"/>
            </a:pPr>
            <a:r>
              <a:rPr lang="fr-FR" dirty="0"/>
              <a:t>L’environnement conditionne à la fois la stratégie et le modèle économique. </a:t>
            </a:r>
          </a:p>
          <a:p>
            <a:pPr marL="1200150" lvl="2" indent="-285750">
              <a:buFont typeface="Arial" panose="020B0604020202020204" pitchFamily="34" charset="0"/>
              <a:buChar char="•"/>
            </a:pPr>
            <a:r>
              <a:rPr lang="fr-FR" dirty="0"/>
              <a:t>Remise en cause lors de profondes crises </a:t>
            </a:r>
          </a:p>
          <a:p>
            <a:pPr marL="800100" lvl="1" indent="-342900">
              <a:buFont typeface="Arial" panose="020B0604020202020204" pitchFamily="34" charset="0"/>
              <a:buChar char="•"/>
            </a:pPr>
            <a:r>
              <a:rPr lang="fr-FR" dirty="0"/>
              <a:t>Evolution du modèle implique :</a:t>
            </a:r>
          </a:p>
          <a:p>
            <a:pPr marL="1257300" lvl="2" indent="-342900">
              <a:buFont typeface="Arial" panose="020B0604020202020204" pitchFamily="34" charset="0"/>
              <a:buChar char="•"/>
            </a:pPr>
            <a:r>
              <a:rPr lang="fr-FR" dirty="0"/>
              <a:t>Réorganisation des équipes,</a:t>
            </a:r>
          </a:p>
          <a:p>
            <a:pPr marL="1257300" lvl="2" indent="-342900">
              <a:buFont typeface="Arial" panose="020B0604020202020204" pitchFamily="34" charset="0"/>
              <a:buChar char="•"/>
            </a:pPr>
            <a:r>
              <a:rPr lang="fr-FR" dirty="0"/>
              <a:t>Réorganisation des processus,</a:t>
            </a:r>
          </a:p>
          <a:p>
            <a:pPr marL="1257300" lvl="2" indent="-342900">
              <a:buFont typeface="Arial" panose="020B0604020202020204" pitchFamily="34" charset="0"/>
              <a:buChar char="•"/>
            </a:pPr>
            <a:r>
              <a:rPr lang="fr-FR" dirty="0"/>
              <a:t>Agilité.</a:t>
            </a:r>
          </a:p>
          <a:p>
            <a:endParaRPr lang="fr-FR" dirty="0"/>
          </a:p>
          <a:p>
            <a:r>
              <a:rPr lang="fr-FR" dirty="0"/>
              <a:t>Nos équipes et structures sont-elles préparées à ça en termes d’organisation, de compétences ?</a:t>
            </a:r>
          </a:p>
        </p:txBody>
      </p:sp>
      <p:pic>
        <p:nvPicPr>
          <p:cNvPr id="4" name="Image 3">
            <a:extLst>
              <a:ext uri="{FF2B5EF4-FFF2-40B4-BE49-F238E27FC236}">
                <a16:creationId xmlns:a16="http://schemas.microsoft.com/office/drawing/2014/main" id="{0BB23991-5FDB-4DA8-B6D0-271248799CE6}"/>
              </a:ext>
            </a:extLst>
          </p:cNvPr>
          <p:cNvPicPr>
            <a:picLocks noChangeAspect="1"/>
          </p:cNvPicPr>
          <p:nvPr/>
        </p:nvPicPr>
        <p:blipFill rotWithShape="1">
          <a:blip r:embed="rId2" cstate="print">
            <a:extLst>
              <a:ext uri="{28A0092B-C50C-407E-A947-70E740481C1C}">
                <a14:useLocalDpi xmlns:a14="http://schemas.microsoft.com/office/drawing/2010/main" val="0"/>
              </a:ext>
            </a:extLst>
          </a:blip>
          <a:srcRect t="45580" b="50000"/>
          <a:stretch/>
        </p:blipFill>
        <p:spPr>
          <a:xfrm>
            <a:off x="0" y="958786"/>
            <a:ext cx="10037135" cy="249470"/>
          </a:xfrm>
          <a:prstGeom prst="rect">
            <a:avLst/>
          </a:prstGeom>
        </p:spPr>
      </p:pic>
      <p:pic>
        <p:nvPicPr>
          <p:cNvPr id="5" name="Image 4" descr="Une image contenant dessin&#10;&#10;Description générée automatiquement">
            <a:extLst>
              <a:ext uri="{FF2B5EF4-FFF2-40B4-BE49-F238E27FC236}">
                <a16:creationId xmlns:a16="http://schemas.microsoft.com/office/drawing/2014/main" id="{849C0D1A-192D-42EA-A98D-A26F72E65D7C}"/>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670159" y="5476659"/>
            <a:ext cx="5470212" cy="1471588"/>
          </a:xfrm>
          <a:prstGeom prst="rect">
            <a:avLst/>
          </a:prstGeom>
        </p:spPr>
      </p:pic>
    </p:spTree>
    <p:extLst>
      <p:ext uri="{BB962C8B-B14F-4D97-AF65-F5344CB8AC3E}">
        <p14:creationId xmlns:p14="http://schemas.microsoft.com/office/powerpoint/2010/main" val="414286808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ZoneTexte 10">
            <a:extLst>
              <a:ext uri="{FF2B5EF4-FFF2-40B4-BE49-F238E27FC236}">
                <a16:creationId xmlns:a16="http://schemas.microsoft.com/office/drawing/2014/main" id="{3BD94F17-6EED-495B-866D-5F439DF04C8A}"/>
              </a:ext>
            </a:extLst>
          </p:cNvPr>
          <p:cNvSpPr txBox="1"/>
          <p:nvPr/>
        </p:nvSpPr>
        <p:spPr>
          <a:xfrm>
            <a:off x="641699" y="250900"/>
            <a:ext cx="8071995" cy="707886"/>
          </a:xfrm>
          <a:prstGeom prst="rect">
            <a:avLst/>
          </a:prstGeom>
          <a:noFill/>
        </p:spPr>
        <p:txBody>
          <a:bodyPr wrap="square" rtlCol="0">
            <a:spAutoFit/>
          </a:bodyPr>
          <a:lstStyle/>
          <a:p>
            <a:r>
              <a:rPr lang="fr-FR" sz="4000" b="1" dirty="0">
                <a:solidFill>
                  <a:schemeClr val="tx1">
                    <a:lumMod val="65000"/>
                    <a:lumOff val="35000"/>
                  </a:schemeClr>
                </a:solidFill>
                <a:ea typeface="Lato Black" panose="020F0502020204030203" pitchFamily="34" charset="0"/>
                <a:cs typeface="Lato Black" panose="020F0502020204030203" pitchFamily="34" charset="0"/>
              </a:rPr>
              <a:t>Evolution du modèle économique (1)</a:t>
            </a:r>
            <a:endParaRPr lang="fr-FR" sz="2800" dirty="0"/>
          </a:p>
        </p:txBody>
      </p:sp>
      <p:sp>
        <p:nvSpPr>
          <p:cNvPr id="2" name="ZoneTexte 1">
            <a:extLst>
              <a:ext uri="{FF2B5EF4-FFF2-40B4-BE49-F238E27FC236}">
                <a16:creationId xmlns:a16="http://schemas.microsoft.com/office/drawing/2014/main" id="{0BF08D3A-0082-4ABB-824C-F9457451C419}"/>
              </a:ext>
            </a:extLst>
          </p:cNvPr>
          <p:cNvSpPr txBox="1"/>
          <p:nvPr/>
        </p:nvSpPr>
        <p:spPr>
          <a:xfrm>
            <a:off x="365760" y="1208256"/>
            <a:ext cx="11596743" cy="4524315"/>
          </a:xfrm>
          <a:prstGeom prst="rect">
            <a:avLst/>
          </a:prstGeom>
          <a:noFill/>
        </p:spPr>
        <p:txBody>
          <a:bodyPr wrap="square" rtlCol="0">
            <a:spAutoFit/>
          </a:bodyPr>
          <a:lstStyle/>
          <a:p>
            <a:r>
              <a:rPr lang="fr-FR" i="1" dirty="0"/>
              <a:t>« J’ai une opportunité immobilière sur mon territoire : je vais développer un mini quartier français, en ajoutant aux cours et programme culturel, des commerces français, des hébergements car mon Alliance est très bien placée dans le quartier universitaire. »</a:t>
            </a:r>
          </a:p>
          <a:p>
            <a:endParaRPr lang="fr-FR" dirty="0"/>
          </a:p>
          <a:p>
            <a:r>
              <a:rPr lang="fr-FR" i="1" dirty="0"/>
              <a:t>« Ma clientèle entreprise est forte, je vais donc développer mon offre linguistique en FLE mais aussi dans la langue du pays d’accueil et me spécialiser sur l’interculturel en milieu professionnel. Mes clients me demandent ce type de service. »</a:t>
            </a:r>
          </a:p>
          <a:p>
            <a:endParaRPr lang="fr-FR" dirty="0"/>
          </a:p>
          <a:p>
            <a:r>
              <a:rPr lang="fr-FR" i="1" dirty="0"/>
              <a:t> « J’agis sur un territoire très vaste, avec un certain attrait pour le français, sa langue et sa culture. Je vais développer des antennes pour avoir une meilleure couverture et toucher de nouveaux publics qui ne pourraient pas venir dans l’établissement principal. Mes études de marché me confirment le potentiel. »</a:t>
            </a:r>
            <a:endParaRPr lang="fr-FR" dirty="0"/>
          </a:p>
          <a:p>
            <a:r>
              <a:rPr lang="fr-FR" dirty="0"/>
              <a:t> </a:t>
            </a:r>
          </a:p>
          <a:p>
            <a:r>
              <a:rPr lang="fr-FR" dirty="0"/>
              <a:t>Ces quelques exemples illustrent des stratégies différentes au service de nos missions premières que l’on résume souvent à la programmation linguistique et culturelle : </a:t>
            </a:r>
          </a:p>
          <a:p>
            <a:pPr marL="285750" lvl="0" indent="-285750">
              <a:buFont typeface="Arial" panose="020B0604020202020204" pitchFamily="34" charset="0"/>
              <a:buChar char="•"/>
            </a:pPr>
            <a:r>
              <a:rPr lang="fr-FR" dirty="0"/>
              <a:t>Développer l’enseignement et l’usage de la langue française ;</a:t>
            </a:r>
          </a:p>
          <a:p>
            <a:pPr marL="285750" lvl="0" indent="-285750">
              <a:buFont typeface="Arial" panose="020B0604020202020204" pitchFamily="34" charset="0"/>
              <a:buChar char="•"/>
            </a:pPr>
            <a:r>
              <a:rPr lang="fr-FR" dirty="0"/>
              <a:t>Accroitre l’influence intellectuelle et morale de la France et l’intérêt de toutes les cultures francophones ;</a:t>
            </a:r>
          </a:p>
          <a:p>
            <a:pPr marL="285750" lvl="0" indent="-285750">
              <a:buFont typeface="Arial" panose="020B0604020202020204" pitchFamily="34" charset="0"/>
              <a:buChar char="•"/>
            </a:pPr>
            <a:r>
              <a:rPr lang="fr-FR" dirty="0"/>
              <a:t>Favoriser les échanges entre cultures et contribuer en général à l’épanouissement de la diversité culturelle.</a:t>
            </a:r>
          </a:p>
        </p:txBody>
      </p:sp>
      <p:pic>
        <p:nvPicPr>
          <p:cNvPr id="4" name="Image 3">
            <a:extLst>
              <a:ext uri="{FF2B5EF4-FFF2-40B4-BE49-F238E27FC236}">
                <a16:creationId xmlns:a16="http://schemas.microsoft.com/office/drawing/2014/main" id="{0BB23991-5FDB-4DA8-B6D0-271248799CE6}"/>
              </a:ext>
            </a:extLst>
          </p:cNvPr>
          <p:cNvPicPr>
            <a:picLocks noChangeAspect="1"/>
          </p:cNvPicPr>
          <p:nvPr/>
        </p:nvPicPr>
        <p:blipFill rotWithShape="1">
          <a:blip r:embed="rId2" cstate="print">
            <a:extLst>
              <a:ext uri="{28A0092B-C50C-407E-A947-70E740481C1C}">
                <a14:useLocalDpi xmlns:a14="http://schemas.microsoft.com/office/drawing/2010/main" val="0"/>
              </a:ext>
            </a:extLst>
          </a:blip>
          <a:srcRect t="45580" b="50000"/>
          <a:stretch/>
        </p:blipFill>
        <p:spPr>
          <a:xfrm>
            <a:off x="0" y="958786"/>
            <a:ext cx="10037135" cy="249470"/>
          </a:xfrm>
          <a:prstGeom prst="rect">
            <a:avLst/>
          </a:prstGeom>
        </p:spPr>
      </p:pic>
      <p:pic>
        <p:nvPicPr>
          <p:cNvPr id="5" name="Image 4" descr="Une image contenant dessin&#10;&#10;Description générée automatiquement">
            <a:extLst>
              <a:ext uri="{FF2B5EF4-FFF2-40B4-BE49-F238E27FC236}">
                <a16:creationId xmlns:a16="http://schemas.microsoft.com/office/drawing/2014/main" id="{849C0D1A-192D-42EA-A98D-A26F72E65D7C}"/>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670159" y="5476659"/>
            <a:ext cx="5470212" cy="1471588"/>
          </a:xfrm>
          <a:prstGeom prst="rect">
            <a:avLst/>
          </a:prstGeom>
        </p:spPr>
      </p:pic>
    </p:spTree>
    <p:extLst>
      <p:ext uri="{BB962C8B-B14F-4D97-AF65-F5344CB8AC3E}">
        <p14:creationId xmlns:p14="http://schemas.microsoft.com/office/powerpoint/2010/main" val="363635604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ZoneTexte 10">
            <a:extLst>
              <a:ext uri="{FF2B5EF4-FFF2-40B4-BE49-F238E27FC236}">
                <a16:creationId xmlns:a16="http://schemas.microsoft.com/office/drawing/2014/main" id="{3BD94F17-6EED-495B-866D-5F439DF04C8A}"/>
              </a:ext>
            </a:extLst>
          </p:cNvPr>
          <p:cNvSpPr txBox="1"/>
          <p:nvPr/>
        </p:nvSpPr>
        <p:spPr>
          <a:xfrm>
            <a:off x="641699" y="250900"/>
            <a:ext cx="8297906" cy="707886"/>
          </a:xfrm>
          <a:prstGeom prst="rect">
            <a:avLst/>
          </a:prstGeom>
          <a:noFill/>
        </p:spPr>
        <p:txBody>
          <a:bodyPr wrap="square" rtlCol="0">
            <a:spAutoFit/>
          </a:bodyPr>
          <a:lstStyle/>
          <a:p>
            <a:r>
              <a:rPr lang="fr-FR" sz="4000" b="1" dirty="0">
                <a:solidFill>
                  <a:schemeClr val="tx1">
                    <a:lumMod val="65000"/>
                    <a:lumOff val="35000"/>
                  </a:schemeClr>
                </a:solidFill>
                <a:ea typeface="Lato Black" panose="020F0502020204030203" pitchFamily="34" charset="0"/>
                <a:cs typeface="Lato Black" panose="020F0502020204030203" pitchFamily="34" charset="0"/>
              </a:rPr>
              <a:t>Evolution du modèle économique (2)</a:t>
            </a:r>
            <a:endParaRPr lang="fr-FR" sz="2800" dirty="0"/>
          </a:p>
        </p:txBody>
      </p:sp>
      <p:sp>
        <p:nvSpPr>
          <p:cNvPr id="2" name="ZoneTexte 1">
            <a:extLst>
              <a:ext uri="{FF2B5EF4-FFF2-40B4-BE49-F238E27FC236}">
                <a16:creationId xmlns:a16="http://schemas.microsoft.com/office/drawing/2014/main" id="{0BF08D3A-0082-4ABB-824C-F9457451C419}"/>
              </a:ext>
            </a:extLst>
          </p:cNvPr>
          <p:cNvSpPr txBox="1"/>
          <p:nvPr/>
        </p:nvSpPr>
        <p:spPr>
          <a:xfrm>
            <a:off x="641700" y="1540715"/>
            <a:ext cx="9027233" cy="4247317"/>
          </a:xfrm>
          <a:prstGeom prst="rect">
            <a:avLst/>
          </a:prstGeom>
          <a:noFill/>
        </p:spPr>
        <p:txBody>
          <a:bodyPr wrap="square" rtlCol="0">
            <a:spAutoFit/>
          </a:bodyPr>
          <a:lstStyle/>
          <a:p>
            <a:pPr lvl="1"/>
            <a:r>
              <a:rPr lang="fr-FR" dirty="0"/>
              <a:t>Modèle lié aux objectifs de la Fondation et traduit dans nos conventions : </a:t>
            </a:r>
          </a:p>
          <a:p>
            <a:pPr lvl="1"/>
            <a:endParaRPr lang="fr-FR" dirty="0"/>
          </a:p>
          <a:p>
            <a:pPr marL="742950" lvl="1" indent="-285750">
              <a:buFont typeface="Arial" panose="020B0604020202020204" pitchFamily="34" charset="0"/>
              <a:buChar char="•"/>
            </a:pPr>
            <a:r>
              <a:rPr lang="fr-FR" dirty="0"/>
              <a:t>Activité linguistique FLE et activités culturelles. </a:t>
            </a:r>
          </a:p>
          <a:p>
            <a:pPr marL="742950" lvl="1" indent="-285750">
              <a:buFont typeface="Arial" panose="020B0604020202020204" pitchFamily="34" charset="0"/>
              <a:buChar char="•"/>
            </a:pPr>
            <a:r>
              <a:rPr lang="fr-FR" dirty="0"/>
              <a:t>Pas question pour nous de sortir de ce modèle sans nous éloigner de notre raison d’être. </a:t>
            </a:r>
          </a:p>
          <a:p>
            <a:pPr lvl="1"/>
            <a:endParaRPr lang="fr-FR" dirty="0"/>
          </a:p>
          <a:p>
            <a:pPr lvl="1"/>
            <a:r>
              <a:rPr lang="fr-FR" dirty="0"/>
              <a:t>Des mouvements de fond sont par contre accélérés par la crise sanitaire mais touchent diversement nos AF :</a:t>
            </a:r>
          </a:p>
          <a:p>
            <a:pPr lvl="1"/>
            <a:endParaRPr lang="fr-FR" dirty="0"/>
          </a:p>
          <a:p>
            <a:pPr marL="742950" lvl="1" indent="-285750">
              <a:buFont typeface="Arial" panose="020B0604020202020204" pitchFamily="34" charset="0"/>
              <a:buChar char="•"/>
            </a:pPr>
            <a:r>
              <a:rPr lang="fr-FR" dirty="0"/>
              <a:t>Distribution</a:t>
            </a:r>
          </a:p>
          <a:p>
            <a:pPr marL="742950" lvl="1" indent="-285750">
              <a:buFont typeface="Arial" panose="020B0604020202020204" pitchFamily="34" charset="0"/>
              <a:buChar char="•"/>
            </a:pPr>
            <a:r>
              <a:rPr lang="fr-FR" dirty="0"/>
              <a:t>Offre</a:t>
            </a:r>
          </a:p>
          <a:p>
            <a:pPr marL="742950" lvl="1" indent="-285750">
              <a:buFont typeface="Arial" panose="020B0604020202020204" pitchFamily="34" charset="0"/>
              <a:buChar char="•"/>
            </a:pPr>
            <a:r>
              <a:rPr lang="fr-FR" dirty="0"/>
              <a:t>Relation-clients et marketing + communication</a:t>
            </a:r>
          </a:p>
          <a:p>
            <a:pPr marL="742950" lvl="1" indent="-285750">
              <a:buFont typeface="Arial" panose="020B0604020202020204" pitchFamily="34" charset="0"/>
              <a:buChar char="•"/>
            </a:pPr>
            <a:r>
              <a:rPr lang="fr-FR" dirty="0"/>
              <a:t>Mise à niveau de tous les outils  </a:t>
            </a:r>
          </a:p>
          <a:p>
            <a:pPr marL="742950" lvl="1" indent="-285750">
              <a:buFont typeface="Arial" panose="020B0604020202020204" pitchFamily="34" charset="0"/>
              <a:buChar char="•"/>
            </a:pPr>
            <a:r>
              <a:rPr lang="fr-FR" dirty="0"/>
              <a:t>RH</a:t>
            </a:r>
          </a:p>
          <a:p>
            <a:pPr marL="742950" lvl="1" indent="-285750">
              <a:buFont typeface="Arial" panose="020B0604020202020204" pitchFamily="34" charset="0"/>
              <a:buChar char="•"/>
            </a:pPr>
            <a:r>
              <a:rPr lang="fr-FR" dirty="0"/>
              <a:t>Logistique</a:t>
            </a:r>
            <a:endParaRPr lang="fr-FR" sz="1400" dirty="0">
              <a:solidFill>
                <a:schemeClr val="tx1">
                  <a:lumMod val="65000"/>
                  <a:lumOff val="35000"/>
                </a:schemeClr>
              </a:solidFill>
              <a:latin typeface="Montserrat" panose="00000500000000000000" pitchFamily="50" charset="0"/>
            </a:endParaRPr>
          </a:p>
        </p:txBody>
      </p:sp>
      <p:pic>
        <p:nvPicPr>
          <p:cNvPr id="4" name="Image 3">
            <a:extLst>
              <a:ext uri="{FF2B5EF4-FFF2-40B4-BE49-F238E27FC236}">
                <a16:creationId xmlns:a16="http://schemas.microsoft.com/office/drawing/2014/main" id="{0BB23991-5FDB-4DA8-B6D0-271248799CE6}"/>
              </a:ext>
            </a:extLst>
          </p:cNvPr>
          <p:cNvPicPr>
            <a:picLocks noChangeAspect="1"/>
          </p:cNvPicPr>
          <p:nvPr/>
        </p:nvPicPr>
        <p:blipFill rotWithShape="1">
          <a:blip r:embed="rId2" cstate="print">
            <a:extLst>
              <a:ext uri="{28A0092B-C50C-407E-A947-70E740481C1C}">
                <a14:useLocalDpi xmlns:a14="http://schemas.microsoft.com/office/drawing/2010/main" val="0"/>
              </a:ext>
            </a:extLst>
          </a:blip>
          <a:srcRect t="45580" b="50000"/>
          <a:stretch/>
        </p:blipFill>
        <p:spPr>
          <a:xfrm>
            <a:off x="0" y="958786"/>
            <a:ext cx="10037135" cy="249470"/>
          </a:xfrm>
          <a:prstGeom prst="rect">
            <a:avLst/>
          </a:prstGeom>
        </p:spPr>
      </p:pic>
      <p:pic>
        <p:nvPicPr>
          <p:cNvPr id="5" name="Image 4" descr="Une image contenant dessin&#10;&#10;Description générée automatiquement">
            <a:extLst>
              <a:ext uri="{FF2B5EF4-FFF2-40B4-BE49-F238E27FC236}">
                <a16:creationId xmlns:a16="http://schemas.microsoft.com/office/drawing/2014/main" id="{849C0D1A-192D-42EA-A98D-A26F72E65D7C}"/>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670159" y="5476659"/>
            <a:ext cx="5470212" cy="1471588"/>
          </a:xfrm>
          <a:prstGeom prst="rect">
            <a:avLst/>
          </a:prstGeom>
        </p:spPr>
      </p:pic>
    </p:spTree>
    <p:extLst>
      <p:ext uri="{BB962C8B-B14F-4D97-AF65-F5344CB8AC3E}">
        <p14:creationId xmlns:p14="http://schemas.microsoft.com/office/powerpoint/2010/main" val="237119067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ZoneTexte 10">
            <a:extLst>
              <a:ext uri="{FF2B5EF4-FFF2-40B4-BE49-F238E27FC236}">
                <a16:creationId xmlns:a16="http://schemas.microsoft.com/office/drawing/2014/main" id="{3BD94F17-6EED-495B-866D-5F439DF04C8A}"/>
              </a:ext>
            </a:extLst>
          </p:cNvPr>
          <p:cNvSpPr txBox="1"/>
          <p:nvPr/>
        </p:nvSpPr>
        <p:spPr>
          <a:xfrm>
            <a:off x="641699" y="250900"/>
            <a:ext cx="7486301" cy="707886"/>
          </a:xfrm>
          <a:prstGeom prst="rect">
            <a:avLst/>
          </a:prstGeom>
          <a:noFill/>
        </p:spPr>
        <p:txBody>
          <a:bodyPr wrap="square" rtlCol="0">
            <a:spAutoFit/>
          </a:bodyPr>
          <a:lstStyle/>
          <a:p>
            <a:r>
              <a:rPr lang="fr-FR" sz="4000" b="1" dirty="0">
                <a:solidFill>
                  <a:schemeClr val="tx1">
                    <a:lumMod val="65000"/>
                    <a:lumOff val="35000"/>
                  </a:schemeClr>
                </a:solidFill>
                <a:ea typeface="Lato Black" panose="020F0502020204030203" pitchFamily="34" charset="0"/>
                <a:cs typeface="Lato Black" panose="020F0502020204030203" pitchFamily="34" charset="0"/>
              </a:rPr>
              <a:t>Outils de pilotage</a:t>
            </a:r>
            <a:endParaRPr lang="fr-FR" sz="2800" dirty="0"/>
          </a:p>
        </p:txBody>
      </p:sp>
      <p:sp>
        <p:nvSpPr>
          <p:cNvPr id="2" name="ZoneTexte 1">
            <a:extLst>
              <a:ext uri="{FF2B5EF4-FFF2-40B4-BE49-F238E27FC236}">
                <a16:creationId xmlns:a16="http://schemas.microsoft.com/office/drawing/2014/main" id="{0BF08D3A-0082-4ABB-824C-F9457451C419}"/>
              </a:ext>
            </a:extLst>
          </p:cNvPr>
          <p:cNvSpPr txBox="1"/>
          <p:nvPr/>
        </p:nvSpPr>
        <p:spPr>
          <a:xfrm>
            <a:off x="211396" y="1208256"/>
            <a:ext cx="10793678" cy="5570756"/>
          </a:xfrm>
          <a:prstGeom prst="rect">
            <a:avLst/>
          </a:prstGeom>
          <a:noFill/>
        </p:spPr>
        <p:txBody>
          <a:bodyPr wrap="square" rtlCol="0">
            <a:spAutoFit/>
          </a:bodyPr>
          <a:lstStyle/>
          <a:p>
            <a:pPr marL="742950" lvl="1" indent="-285750">
              <a:buFont typeface="Arial" panose="020B0604020202020204" pitchFamily="34" charset="0"/>
              <a:buChar char="•"/>
            </a:pPr>
            <a:r>
              <a:rPr lang="fr-FR" dirty="0"/>
              <a:t>Marketing : la data est primordiale et un trésor nécessitant une mise en réseau via des articulations entre outils (API ou systèmes totalement intégrés).</a:t>
            </a:r>
          </a:p>
          <a:p>
            <a:pPr marL="1200150" lvl="2" indent="-285750">
              <a:buFont typeface="Arial" panose="020B0604020202020204" pitchFamily="34" charset="0"/>
              <a:buChar char="•"/>
            </a:pPr>
            <a:r>
              <a:rPr lang="fr-FR" dirty="0"/>
              <a:t>Logiciels de cours, de gestion et de comptabilité, </a:t>
            </a:r>
          </a:p>
          <a:p>
            <a:pPr marL="1200150" lvl="2" indent="-285750">
              <a:buFont typeface="Arial" panose="020B0604020202020204" pitchFamily="34" charset="0"/>
              <a:buChar char="•"/>
            </a:pPr>
            <a:r>
              <a:rPr lang="fr-FR" dirty="0"/>
              <a:t>Outils marketing digital externes,</a:t>
            </a:r>
          </a:p>
          <a:p>
            <a:pPr marL="1200150" lvl="2" indent="-285750">
              <a:buFont typeface="Arial" panose="020B0604020202020204" pitchFamily="34" charset="0"/>
              <a:buChar char="•"/>
            </a:pPr>
            <a:r>
              <a:rPr lang="fr-FR" dirty="0"/>
              <a:t>Sites web…</a:t>
            </a:r>
          </a:p>
          <a:p>
            <a:pPr marL="742950" lvl="1" indent="-285750">
              <a:buFont typeface="Arial" panose="020B0604020202020204" pitchFamily="34" charset="0"/>
              <a:buChar char="•"/>
            </a:pPr>
            <a:r>
              <a:rPr lang="fr-FR" dirty="0"/>
              <a:t>Commerciaux :</a:t>
            </a:r>
          </a:p>
          <a:p>
            <a:pPr marL="1200150" lvl="2" indent="-285750">
              <a:buFont typeface="Arial" panose="020B0604020202020204" pitchFamily="34" charset="0"/>
              <a:buChar char="•"/>
            </a:pPr>
            <a:r>
              <a:rPr lang="fr-FR" dirty="0"/>
              <a:t>Projection évolution/impact modèles de prix, </a:t>
            </a:r>
          </a:p>
          <a:p>
            <a:pPr marL="1200150" lvl="2" indent="-285750">
              <a:buFont typeface="Arial" panose="020B0604020202020204" pitchFamily="34" charset="0"/>
              <a:buChar char="•"/>
            </a:pPr>
            <a:r>
              <a:rPr lang="fr-FR" dirty="0"/>
              <a:t>Discounts spéciaux d’incitation vs réinscriptions et leur impact global sur le P&amp;L, lors de campagnes de rattrapage par exemple, systèmes et logique de coupons/incitations,</a:t>
            </a:r>
          </a:p>
          <a:p>
            <a:pPr marL="1200150" lvl="2" indent="-285750">
              <a:buFont typeface="Arial" panose="020B0604020202020204" pitchFamily="34" charset="0"/>
              <a:buChar char="•"/>
            </a:pPr>
            <a:r>
              <a:rPr lang="fr-FR" dirty="0"/>
              <a:t>Programmes de fidélisation et automatisations commerciales.</a:t>
            </a:r>
          </a:p>
          <a:p>
            <a:pPr marL="742950" lvl="1" indent="-285750">
              <a:buFont typeface="Arial" panose="020B0604020202020204" pitchFamily="34" charset="0"/>
              <a:buChar char="•"/>
            </a:pPr>
            <a:r>
              <a:rPr lang="fr-FR" dirty="0"/>
              <a:t>Financiers :</a:t>
            </a:r>
          </a:p>
          <a:p>
            <a:pPr marL="1200150" lvl="2" indent="-285750">
              <a:buFont typeface="Arial" panose="020B0604020202020204" pitchFamily="34" charset="0"/>
              <a:buChar char="•"/>
            </a:pPr>
            <a:r>
              <a:rPr lang="fr-FR" dirty="0"/>
              <a:t>Les plans à moyen terme : vision à 5 ans y compris niveaux d’investissements (</a:t>
            </a:r>
            <a:r>
              <a:rPr lang="fr-FR" dirty="0" err="1"/>
              <a:t>Capex</a:t>
            </a:r>
            <a:r>
              <a:rPr lang="fr-FR" dirty="0"/>
              <a:t>)</a:t>
            </a:r>
          </a:p>
          <a:p>
            <a:pPr marL="1200150" lvl="2" indent="-285750">
              <a:buFont typeface="Arial" panose="020B0604020202020204" pitchFamily="34" charset="0"/>
              <a:buChar char="•"/>
            </a:pPr>
            <a:r>
              <a:rPr lang="fr-FR" dirty="0"/>
              <a:t>Plans d’investissements (sur 2 ou 3 ans généralement même si amortissement sur 5 ans),</a:t>
            </a:r>
          </a:p>
          <a:p>
            <a:pPr marL="1200150" lvl="2" indent="-285750">
              <a:buFont typeface="Arial" panose="020B0604020202020204" pitchFamily="34" charset="0"/>
              <a:buChar char="•"/>
            </a:pPr>
            <a:r>
              <a:rPr lang="fr-FR" dirty="0"/>
              <a:t>Plans de provisions suivant les exercices et les résultats,</a:t>
            </a:r>
          </a:p>
          <a:p>
            <a:pPr marL="1200150" lvl="2" indent="-285750">
              <a:buFont typeface="Arial" panose="020B0604020202020204" pitchFamily="34" charset="0"/>
              <a:buChar char="•"/>
            </a:pPr>
            <a:r>
              <a:rPr lang="fr-FR" dirty="0"/>
              <a:t>Bilan et positions financières et Plans de trésorerie.</a:t>
            </a:r>
          </a:p>
          <a:p>
            <a:pPr marL="742950" lvl="1" indent="-285750">
              <a:buFont typeface="Arial" panose="020B0604020202020204" pitchFamily="34" charset="0"/>
              <a:buChar char="•"/>
            </a:pPr>
            <a:r>
              <a:rPr lang="fr-FR" dirty="0"/>
              <a:t>RH :</a:t>
            </a:r>
          </a:p>
          <a:p>
            <a:pPr marL="1200150" lvl="2" indent="-285750">
              <a:buFont typeface="Arial" panose="020B0604020202020204" pitchFamily="34" charset="0"/>
              <a:buChar char="•"/>
            </a:pPr>
            <a:r>
              <a:rPr lang="fr-FR" dirty="0"/>
              <a:t>Optimisation des équipes,</a:t>
            </a:r>
          </a:p>
          <a:p>
            <a:pPr marL="1200150" lvl="2" indent="-285750">
              <a:buFont typeface="Arial" panose="020B0604020202020204" pitchFamily="34" charset="0"/>
              <a:buChar char="•"/>
            </a:pPr>
            <a:r>
              <a:rPr lang="fr-FR" dirty="0"/>
              <a:t>Plans et investissements de formation, </a:t>
            </a:r>
          </a:p>
          <a:p>
            <a:pPr marL="1200150" lvl="2" indent="-285750">
              <a:buFont typeface="Arial" panose="020B0604020202020204" pitchFamily="34" charset="0"/>
              <a:buChar char="•"/>
            </a:pPr>
            <a:r>
              <a:rPr lang="fr-FR" dirty="0"/>
              <a:t>Impact évolution grilles salariales.</a:t>
            </a:r>
          </a:p>
          <a:p>
            <a:r>
              <a:rPr lang="fr-FR" sz="1400" dirty="0">
                <a:solidFill>
                  <a:schemeClr val="tx1">
                    <a:lumMod val="65000"/>
                    <a:lumOff val="35000"/>
                  </a:schemeClr>
                </a:solidFill>
                <a:latin typeface="Montserrat" panose="00000500000000000000" pitchFamily="50" charset="0"/>
              </a:rPr>
              <a:t> </a:t>
            </a:r>
          </a:p>
        </p:txBody>
      </p:sp>
      <p:pic>
        <p:nvPicPr>
          <p:cNvPr id="4" name="Image 3">
            <a:extLst>
              <a:ext uri="{FF2B5EF4-FFF2-40B4-BE49-F238E27FC236}">
                <a16:creationId xmlns:a16="http://schemas.microsoft.com/office/drawing/2014/main" id="{0BB23991-5FDB-4DA8-B6D0-271248799CE6}"/>
              </a:ext>
            </a:extLst>
          </p:cNvPr>
          <p:cNvPicPr>
            <a:picLocks noChangeAspect="1"/>
          </p:cNvPicPr>
          <p:nvPr/>
        </p:nvPicPr>
        <p:blipFill rotWithShape="1">
          <a:blip r:embed="rId2" cstate="print">
            <a:extLst>
              <a:ext uri="{28A0092B-C50C-407E-A947-70E740481C1C}">
                <a14:useLocalDpi xmlns:a14="http://schemas.microsoft.com/office/drawing/2010/main" val="0"/>
              </a:ext>
            </a:extLst>
          </a:blip>
          <a:srcRect t="45580" b="50000"/>
          <a:stretch/>
        </p:blipFill>
        <p:spPr>
          <a:xfrm>
            <a:off x="0" y="958786"/>
            <a:ext cx="10037135" cy="249470"/>
          </a:xfrm>
          <a:prstGeom prst="rect">
            <a:avLst/>
          </a:prstGeom>
        </p:spPr>
      </p:pic>
      <p:pic>
        <p:nvPicPr>
          <p:cNvPr id="5" name="Image 4" descr="Une image contenant dessin&#10;&#10;Description générée automatiquement">
            <a:extLst>
              <a:ext uri="{FF2B5EF4-FFF2-40B4-BE49-F238E27FC236}">
                <a16:creationId xmlns:a16="http://schemas.microsoft.com/office/drawing/2014/main" id="{849C0D1A-192D-42EA-A98D-A26F72E65D7C}"/>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670159" y="5476659"/>
            <a:ext cx="5470212" cy="1471588"/>
          </a:xfrm>
          <a:prstGeom prst="rect">
            <a:avLst/>
          </a:prstGeom>
        </p:spPr>
      </p:pic>
    </p:spTree>
    <p:extLst>
      <p:ext uri="{BB962C8B-B14F-4D97-AF65-F5344CB8AC3E}">
        <p14:creationId xmlns:p14="http://schemas.microsoft.com/office/powerpoint/2010/main" val="56962550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ZoneTexte 10">
            <a:extLst>
              <a:ext uri="{FF2B5EF4-FFF2-40B4-BE49-F238E27FC236}">
                <a16:creationId xmlns:a16="http://schemas.microsoft.com/office/drawing/2014/main" id="{3BD94F17-6EED-495B-866D-5F439DF04C8A}"/>
              </a:ext>
            </a:extLst>
          </p:cNvPr>
          <p:cNvSpPr txBox="1"/>
          <p:nvPr/>
        </p:nvSpPr>
        <p:spPr>
          <a:xfrm>
            <a:off x="641699" y="250900"/>
            <a:ext cx="7486301" cy="707886"/>
          </a:xfrm>
          <a:prstGeom prst="rect">
            <a:avLst/>
          </a:prstGeom>
          <a:noFill/>
        </p:spPr>
        <p:txBody>
          <a:bodyPr wrap="square" rtlCol="0">
            <a:spAutoFit/>
          </a:bodyPr>
          <a:lstStyle/>
          <a:p>
            <a:r>
              <a:rPr lang="fr-FR" sz="4000" b="1" dirty="0">
                <a:solidFill>
                  <a:schemeClr val="tx1">
                    <a:lumMod val="65000"/>
                    <a:lumOff val="35000"/>
                  </a:schemeClr>
                </a:solidFill>
                <a:ea typeface="Lato Black" panose="020F0502020204030203" pitchFamily="34" charset="0"/>
                <a:cs typeface="Lato Black" panose="020F0502020204030203" pitchFamily="34" charset="0"/>
              </a:rPr>
              <a:t>Etude de cas : AF </a:t>
            </a:r>
            <a:r>
              <a:rPr lang="fr-FR" sz="4000" b="1" dirty="0" err="1">
                <a:solidFill>
                  <a:schemeClr val="tx1">
                    <a:lumMod val="65000"/>
                    <a:lumOff val="35000"/>
                  </a:schemeClr>
                </a:solidFill>
                <a:ea typeface="Lato Black" panose="020F0502020204030203" pitchFamily="34" charset="0"/>
                <a:cs typeface="Lato Black" panose="020F0502020204030203" pitchFamily="34" charset="0"/>
              </a:rPr>
              <a:t>Adelaide</a:t>
            </a:r>
            <a:endParaRPr lang="fr-FR" sz="2800" dirty="0"/>
          </a:p>
        </p:txBody>
      </p:sp>
      <p:sp>
        <p:nvSpPr>
          <p:cNvPr id="2" name="ZoneTexte 1">
            <a:extLst>
              <a:ext uri="{FF2B5EF4-FFF2-40B4-BE49-F238E27FC236}">
                <a16:creationId xmlns:a16="http://schemas.microsoft.com/office/drawing/2014/main" id="{0BF08D3A-0082-4ABB-824C-F9457451C419}"/>
              </a:ext>
            </a:extLst>
          </p:cNvPr>
          <p:cNvSpPr txBox="1"/>
          <p:nvPr/>
        </p:nvSpPr>
        <p:spPr>
          <a:xfrm>
            <a:off x="815444" y="1283575"/>
            <a:ext cx="8517147" cy="307777"/>
          </a:xfrm>
          <a:prstGeom prst="rect">
            <a:avLst/>
          </a:prstGeom>
          <a:noFill/>
        </p:spPr>
        <p:txBody>
          <a:bodyPr wrap="square" rtlCol="0">
            <a:spAutoFit/>
          </a:bodyPr>
          <a:lstStyle/>
          <a:p>
            <a:r>
              <a:rPr lang="fr-FR" sz="1400" dirty="0">
                <a:solidFill>
                  <a:schemeClr val="tx1">
                    <a:lumMod val="65000"/>
                    <a:lumOff val="35000"/>
                  </a:schemeClr>
                </a:solidFill>
              </a:rPr>
              <a:t>Analyse SWOT</a:t>
            </a:r>
          </a:p>
        </p:txBody>
      </p:sp>
      <p:pic>
        <p:nvPicPr>
          <p:cNvPr id="4" name="Image 3">
            <a:extLst>
              <a:ext uri="{FF2B5EF4-FFF2-40B4-BE49-F238E27FC236}">
                <a16:creationId xmlns:a16="http://schemas.microsoft.com/office/drawing/2014/main" id="{0BB23991-5FDB-4DA8-B6D0-271248799CE6}"/>
              </a:ext>
            </a:extLst>
          </p:cNvPr>
          <p:cNvPicPr>
            <a:picLocks noChangeAspect="1"/>
          </p:cNvPicPr>
          <p:nvPr/>
        </p:nvPicPr>
        <p:blipFill rotWithShape="1">
          <a:blip r:embed="rId2" cstate="print">
            <a:extLst>
              <a:ext uri="{28A0092B-C50C-407E-A947-70E740481C1C}">
                <a14:useLocalDpi xmlns:a14="http://schemas.microsoft.com/office/drawing/2010/main" val="0"/>
              </a:ext>
            </a:extLst>
          </a:blip>
          <a:srcRect t="45580" b="50000"/>
          <a:stretch/>
        </p:blipFill>
        <p:spPr>
          <a:xfrm>
            <a:off x="0" y="958786"/>
            <a:ext cx="10037135" cy="249470"/>
          </a:xfrm>
          <a:prstGeom prst="rect">
            <a:avLst/>
          </a:prstGeom>
        </p:spPr>
      </p:pic>
      <p:pic>
        <p:nvPicPr>
          <p:cNvPr id="5" name="Image 4" descr="Une image contenant dessin&#10;&#10;Description générée automatiquement">
            <a:extLst>
              <a:ext uri="{FF2B5EF4-FFF2-40B4-BE49-F238E27FC236}">
                <a16:creationId xmlns:a16="http://schemas.microsoft.com/office/drawing/2014/main" id="{849C0D1A-192D-42EA-A98D-A26F72E65D7C}"/>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670159" y="5476659"/>
            <a:ext cx="5470212" cy="1471588"/>
          </a:xfrm>
          <a:prstGeom prst="rect">
            <a:avLst/>
          </a:prstGeom>
        </p:spPr>
      </p:pic>
      <p:pic>
        <p:nvPicPr>
          <p:cNvPr id="3" name="Picture 2"/>
          <p:cNvPicPr>
            <a:picLocks noChangeAspect="1"/>
          </p:cNvPicPr>
          <p:nvPr/>
        </p:nvPicPr>
        <p:blipFill>
          <a:blip r:embed="rId4"/>
          <a:stretch>
            <a:fillRect/>
          </a:stretch>
        </p:blipFill>
        <p:spPr>
          <a:xfrm>
            <a:off x="815444" y="1666672"/>
            <a:ext cx="10199689" cy="4038600"/>
          </a:xfrm>
          <a:prstGeom prst="rect">
            <a:avLst/>
          </a:prstGeom>
        </p:spPr>
      </p:pic>
    </p:spTree>
    <p:extLst>
      <p:ext uri="{BB962C8B-B14F-4D97-AF65-F5344CB8AC3E}">
        <p14:creationId xmlns:p14="http://schemas.microsoft.com/office/powerpoint/2010/main" val="300454795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ZoneTexte 10">
            <a:extLst>
              <a:ext uri="{FF2B5EF4-FFF2-40B4-BE49-F238E27FC236}">
                <a16:creationId xmlns:a16="http://schemas.microsoft.com/office/drawing/2014/main" id="{3BD94F17-6EED-495B-866D-5F439DF04C8A}"/>
              </a:ext>
            </a:extLst>
          </p:cNvPr>
          <p:cNvSpPr txBox="1"/>
          <p:nvPr/>
        </p:nvSpPr>
        <p:spPr>
          <a:xfrm>
            <a:off x="641699" y="250900"/>
            <a:ext cx="7486301" cy="707886"/>
          </a:xfrm>
          <a:prstGeom prst="rect">
            <a:avLst/>
          </a:prstGeom>
          <a:noFill/>
        </p:spPr>
        <p:txBody>
          <a:bodyPr wrap="square" rtlCol="0">
            <a:spAutoFit/>
          </a:bodyPr>
          <a:lstStyle/>
          <a:p>
            <a:r>
              <a:rPr lang="fr-FR" sz="4000" b="1" dirty="0">
                <a:solidFill>
                  <a:schemeClr val="tx1">
                    <a:lumMod val="65000"/>
                    <a:lumOff val="35000"/>
                  </a:schemeClr>
                </a:solidFill>
                <a:ea typeface="Lato Black" panose="020F0502020204030203" pitchFamily="34" charset="0"/>
                <a:cs typeface="Lato Black" panose="020F0502020204030203" pitchFamily="34" charset="0"/>
              </a:rPr>
              <a:t>Conclusion: Etre et agir en réseau</a:t>
            </a:r>
            <a:endParaRPr lang="fr-FR" sz="2800" dirty="0"/>
          </a:p>
        </p:txBody>
      </p:sp>
      <p:pic>
        <p:nvPicPr>
          <p:cNvPr id="4" name="Image 3">
            <a:extLst>
              <a:ext uri="{FF2B5EF4-FFF2-40B4-BE49-F238E27FC236}">
                <a16:creationId xmlns:a16="http://schemas.microsoft.com/office/drawing/2014/main" id="{0BB23991-5FDB-4DA8-B6D0-271248799CE6}"/>
              </a:ext>
            </a:extLst>
          </p:cNvPr>
          <p:cNvPicPr>
            <a:picLocks noChangeAspect="1"/>
          </p:cNvPicPr>
          <p:nvPr/>
        </p:nvPicPr>
        <p:blipFill rotWithShape="1">
          <a:blip r:embed="rId2" cstate="print">
            <a:extLst>
              <a:ext uri="{28A0092B-C50C-407E-A947-70E740481C1C}">
                <a14:useLocalDpi xmlns:a14="http://schemas.microsoft.com/office/drawing/2010/main" val="0"/>
              </a:ext>
            </a:extLst>
          </a:blip>
          <a:srcRect t="45580" b="50000"/>
          <a:stretch/>
        </p:blipFill>
        <p:spPr>
          <a:xfrm>
            <a:off x="0" y="958786"/>
            <a:ext cx="10037135" cy="249470"/>
          </a:xfrm>
          <a:prstGeom prst="rect">
            <a:avLst/>
          </a:prstGeom>
        </p:spPr>
      </p:pic>
      <p:pic>
        <p:nvPicPr>
          <p:cNvPr id="5" name="Image 4" descr="Une image contenant dessin&#10;&#10;Description générée automatiquement">
            <a:extLst>
              <a:ext uri="{FF2B5EF4-FFF2-40B4-BE49-F238E27FC236}">
                <a16:creationId xmlns:a16="http://schemas.microsoft.com/office/drawing/2014/main" id="{849C0D1A-192D-42EA-A98D-A26F72E65D7C}"/>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670159" y="5476659"/>
            <a:ext cx="5470212" cy="1471588"/>
          </a:xfrm>
          <a:prstGeom prst="rect">
            <a:avLst/>
          </a:prstGeom>
        </p:spPr>
      </p:pic>
      <p:sp>
        <p:nvSpPr>
          <p:cNvPr id="7" name="ZoneTexte 1">
            <a:extLst>
              <a:ext uri="{FF2B5EF4-FFF2-40B4-BE49-F238E27FC236}">
                <a16:creationId xmlns:a16="http://schemas.microsoft.com/office/drawing/2014/main" id="{0BF08D3A-0082-4ABB-824C-F9457451C419}"/>
              </a:ext>
            </a:extLst>
          </p:cNvPr>
          <p:cNvSpPr txBox="1"/>
          <p:nvPr/>
        </p:nvSpPr>
        <p:spPr>
          <a:xfrm>
            <a:off x="211396" y="1208256"/>
            <a:ext cx="10793678" cy="2308324"/>
          </a:xfrm>
          <a:prstGeom prst="rect">
            <a:avLst/>
          </a:prstGeom>
          <a:noFill/>
        </p:spPr>
        <p:txBody>
          <a:bodyPr wrap="square" rtlCol="0">
            <a:spAutoFit/>
          </a:bodyPr>
          <a:lstStyle/>
          <a:p>
            <a:pPr marL="742950" lvl="1" indent="-285750" algn="just">
              <a:buFont typeface="Arial" panose="020B0604020202020204" pitchFamily="34" charset="0"/>
              <a:buChar char="•"/>
            </a:pPr>
            <a:r>
              <a:rPr lang="fr-FR" dirty="0"/>
              <a:t>Nous expérimentons tous de nouvelles stratégies dans nos AF. Notre force est d’être un réseau, et de partager nos pratiques, idées. </a:t>
            </a:r>
          </a:p>
          <a:p>
            <a:pPr marL="742950" lvl="1" indent="-285750" algn="just">
              <a:buFont typeface="Arial" panose="020B0604020202020204" pitchFamily="34" charset="0"/>
              <a:buChar char="•"/>
            </a:pPr>
            <a:endParaRPr lang="fr-FR" dirty="0"/>
          </a:p>
          <a:p>
            <a:pPr marL="742950" lvl="1" indent="-285750" algn="just">
              <a:buFont typeface="Arial" panose="020B0604020202020204" pitchFamily="34" charset="0"/>
              <a:buChar char="•"/>
            </a:pPr>
            <a:r>
              <a:rPr lang="fr-FR" dirty="0"/>
              <a:t>Si vous souhaitez partager des initiatives et que des membres du réseau puissent vous contacter pour en savoir plus, envoyez-nous votre exemple simple – en une phrase – et vos coordonnées. Nous en ferons la synthèse et mettrons celle-ci à dispo dans la mallette sous 8 jours.</a:t>
            </a:r>
          </a:p>
          <a:p>
            <a:pPr marL="742950" lvl="1" indent="-285750" algn="just">
              <a:buFont typeface="Arial" panose="020B0604020202020204" pitchFamily="34" charset="0"/>
              <a:buChar char="•"/>
            </a:pPr>
            <a:endParaRPr lang="en-US" dirty="0"/>
          </a:p>
          <a:p>
            <a:pPr marL="742950" lvl="1" indent="-285750" algn="just">
              <a:buFont typeface="Arial" panose="020B0604020202020204" pitchFamily="34" charset="0"/>
              <a:buChar char="•"/>
            </a:pPr>
            <a:r>
              <a:rPr lang="en-US" dirty="0"/>
              <a:t>Contact: </a:t>
            </a:r>
            <a:r>
              <a:rPr lang="en-US" dirty="0">
                <a:hlinkClick r:id="rId4"/>
              </a:rPr>
              <a:t>director@af.org.au</a:t>
            </a:r>
            <a:r>
              <a:rPr lang="en-US" dirty="0"/>
              <a:t> et </a:t>
            </a:r>
            <a:r>
              <a:rPr lang="en-US" dirty="0">
                <a:hlinkClick r:id="rId5"/>
              </a:rPr>
              <a:t>jsattie@afhongkong.org</a:t>
            </a:r>
            <a:r>
              <a:rPr lang="en-US" dirty="0"/>
              <a:t> </a:t>
            </a:r>
            <a:endParaRPr lang="fr-FR" dirty="0"/>
          </a:p>
        </p:txBody>
      </p:sp>
    </p:spTree>
    <p:extLst>
      <p:ext uri="{BB962C8B-B14F-4D97-AF65-F5344CB8AC3E}">
        <p14:creationId xmlns:p14="http://schemas.microsoft.com/office/powerpoint/2010/main" val="139102050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pic>
        <p:nvPicPr>
          <p:cNvPr id="6" name="Image 5">
            <a:extLst>
              <a:ext uri="{FF2B5EF4-FFF2-40B4-BE49-F238E27FC236}">
                <a16:creationId xmlns:a16="http://schemas.microsoft.com/office/drawing/2014/main" id="{3021866B-92E0-4E52-A745-0E109DB2A23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641196" y="942753"/>
            <a:ext cx="9362375" cy="5268467"/>
          </a:xfrm>
          <a:prstGeom prst="rect">
            <a:avLst/>
          </a:prstGeom>
        </p:spPr>
      </p:pic>
    </p:spTree>
    <p:extLst>
      <p:ext uri="{BB962C8B-B14F-4D97-AF65-F5344CB8AC3E}">
        <p14:creationId xmlns:p14="http://schemas.microsoft.com/office/powerpoint/2010/main" val="647272789"/>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02C3EA0C4B5FE1428A394F87BC35ECCA" ma:contentTypeVersion="10" ma:contentTypeDescription="Crée un document." ma:contentTypeScope="" ma:versionID="6bbcee3783c8d99704e62e5e7a2fcf3e">
  <xsd:schema xmlns:xsd="http://www.w3.org/2001/XMLSchema" xmlns:xs="http://www.w3.org/2001/XMLSchema" xmlns:p="http://schemas.microsoft.com/office/2006/metadata/properties" xmlns:ns2="f78b32a0-09d5-4162-8a35-666a1c89a5b4" targetNamespace="http://schemas.microsoft.com/office/2006/metadata/properties" ma:root="true" ma:fieldsID="cc709a10fe5c7a41ac812b8f61e716d4" ns2:_="">
    <xsd:import namespace="f78b32a0-09d5-4162-8a35-666a1c89a5b4"/>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Tags" minOccurs="0"/>
                <xsd:element ref="ns2:MediaServiceGenerationTime" minOccurs="0"/>
                <xsd:element ref="ns2:MediaServiceEventHashCode" minOccurs="0"/>
                <xsd:element ref="ns2:MediaServiceLocation" minOccurs="0"/>
                <xsd:element ref="ns2:MediaServiceOCR" minOccurs="0"/>
                <xsd:element ref="ns2:MediaServiceAutoKeyPoints" minOccurs="0"/>
                <xsd:element ref="ns2: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78b32a0-09d5-4162-8a35-666a1c89a5b4"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Location" ma:index="14" nillable="true" ma:displayName="Location" ma:internalName="MediaServiceLocation"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ype de contenu"/>
        <xsd:element ref="dc:title" minOccurs="0" maxOccurs="1" ma:index="4" ma:displayName="Titr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00973000-30FF-47D5-AF2E-212FF8A1319F}">
  <ds:schemaRefs>
    <ds:schemaRef ds:uri="http://schemas.microsoft.com/sharepoint/v3/contenttype/forms"/>
  </ds:schemaRefs>
</ds:datastoreItem>
</file>

<file path=customXml/itemProps2.xml><?xml version="1.0" encoding="utf-8"?>
<ds:datastoreItem xmlns:ds="http://schemas.openxmlformats.org/officeDocument/2006/customXml" ds:itemID="{42315563-3928-407C-A002-99786953E2A7}">
  <ds:schemaRefs>
    <ds:schemaRef ds:uri="http://purl.org/dc/dcmitype/"/>
    <ds:schemaRef ds:uri="http://purl.org/dc/elements/1.1/"/>
    <ds:schemaRef ds:uri="http://schemas.openxmlformats.org/package/2006/metadata/core-properties"/>
    <ds:schemaRef ds:uri="http://schemas.microsoft.com/office/2006/documentManagement/types"/>
    <ds:schemaRef ds:uri="http://www.w3.org/XML/1998/namespace"/>
    <ds:schemaRef ds:uri="http://purl.org/dc/terms/"/>
    <ds:schemaRef ds:uri="http://schemas.microsoft.com/office/2006/metadata/properties"/>
    <ds:schemaRef ds:uri="http://schemas.microsoft.com/office/infopath/2007/PartnerControls"/>
    <ds:schemaRef ds:uri="f78b32a0-09d5-4162-8a35-666a1c89a5b4"/>
  </ds:schemaRefs>
</ds:datastoreItem>
</file>

<file path=customXml/itemProps3.xml><?xml version="1.0" encoding="utf-8"?>
<ds:datastoreItem xmlns:ds="http://schemas.openxmlformats.org/officeDocument/2006/customXml" ds:itemID="{8BB15D34-8B73-4DAC-98A8-ED5F77830D5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f78b32a0-09d5-4162-8a35-666a1c89a5b4"/>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350</TotalTime>
  <Words>672</Words>
  <Application>Microsoft Office PowerPoint</Application>
  <PresentationFormat>Grand écran</PresentationFormat>
  <Paragraphs>70</Paragraphs>
  <Slides>9</Slides>
  <Notes>0</Notes>
  <HiddenSlides>0</HiddenSlides>
  <MMClips>0</MMClips>
  <ScaleCrop>false</ScaleCrop>
  <HeadingPairs>
    <vt:vector size="6" baseType="variant">
      <vt:variant>
        <vt:lpstr>Polices utilisées</vt:lpstr>
      </vt:variant>
      <vt:variant>
        <vt:i4>4</vt:i4>
      </vt:variant>
      <vt:variant>
        <vt:lpstr>Thème</vt:lpstr>
      </vt:variant>
      <vt:variant>
        <vt:i4>1</vt:i4>
      </vt:variant>
      <vt:variant>
        <vt:lpstr>Titres des diapositives</vt:lpstr>
      </vt:variant>
      <vt:variant>
        <vt:i4>9</vt:i4>
      </vt:variant>
    </vt:vector>
  </HeadingPairs>
  <TitlesOfParts>
    <vt:vector size="14" baseType="lpstr">
      <vt:lpstr>Arial</vt:lpstr>
      <vt:lpstr>Calibri</vt:lpstr>
      <vt:lpstr>Calibri Light</vt:lpstr>
      <vt:lpstr>Montserrat</vt:lpstr>
      <vt:lpstr>Thème Office</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Géraldine Santin</dc:creator>
  <cp:lastModifiedBy>Florence Castel</cp:lastModifiedBy>
  <cp:revision>11</cp:revision>
  <dcterms:created xsi:type="dcterms:W3CDTF">2020-08-31T17:07:19Z</dcterms:created>
  <dcterms:modified xsi:type="dcterms:W3CDTF">2020-10-26T09:39:13Z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0x01010002C3EA0C4B5FE1428A394F87BC35ECCA</vt:lpwstr>
  </property>
</Properties>
</file>