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wNID8CUQVf0hVOFIf112J94nf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9473FE-720C-44B8-BC25-470CBB6C3D69}">
  <a:tblStyle styleId="{B69473FE-720C-44B8-BC25-470CBB6C3D6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c81463478_2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9c81463478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c81463478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9c81463478_2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9c81463478_2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c81463478_2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9c81463478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c81463478_2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9c81463478_2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9c81463478_2_2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c81463478_2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9c81463478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c81463478_4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9c81463478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c81463478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9c81463478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c81463478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9c81463478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c81463478_1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9c81463478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c81463478_2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9c81463478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c81463478_2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9c81463478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c81463478_2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9c81463478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c81463478_2_314"/>
          <p:cNvSpPr txBox="1">
            <a:spLocks noGrp="1"/>
          </p:cNvSpPr>
          <p:nvPr>
            <p:ph type="title"/>
          </p:nvPr>
        </p:nvSpPr>
        <p:spPr>
          <a:xfrm>
            <a:off x="575735" y="1593851"/>
            <a:ext cx="111018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9c81463478_2_314"/>
          <p:cNvSpPr txBox="1">
            <a:spLocks noGrp="1"/>
          </p:cNvSpPr>
          <p:nvPr>
            <p:ph type="body" idx="1"/>
          </p:nvPr>
        </p:nvSpPr>
        <p:spPr>
          <a:xfrm>
            <a:off x="575734" y="2588685"/>
            <a:ext cx="5399700" cy="3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9c81463478_2_314"/>
          <p:cNvSpPr txBox="1">
            <a:spLocks noGrp="1"/>
          </p:cNvSpPr>
          <p:nvPr>
            <p:ph type="body" idx="2"/>
          </p:nvPr>
        </p:nvSpPr>
        <p:spPr>
          <a:xfrm>
            <a:off x="6197602" y="2588685"/>
            <a:ext cx="5480100" cy="3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>
            <a:spLocks noGrp="1"/>
          </p:cNvSpPr>
          <p:nvPr>
            <p:ph type="pic" idx="2"/>
          </p:nvPr>
        </p:nvSpPr>
        <p:spPr>
          <a:xfrm>
            <a:off x="744492" y="952953"/>
            <a:ext cx="5538788" cy="508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>
            <a:spLocks noGrp="1"/>
          </p:cNvSpPr>
          <p:nvPr>
            <p:ph type="pic" idx="2"/>
          </p:nvPr>
        </p:nvSpPr>
        <p:spPr>
          <a:xfrm>
            <a:off x="6256383" y="300129"/>
            <a:ext cx="3384550" cy="418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>
            <a:spLocks noGrp="1"/>
          </p:cNvSpPr>
          <p:nvPr>
            <p:ph type="pic" idx="3"/>
          </p:nvPr>
        </p:nvSpPr>
        <p:spPr>
          <a:xfrm>
            <a:off x="2599509" y="4480560"/>
            <a:ext cx="3448096" cy="193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1196" y="942753"/>
            <a:ext cx="9362375" cy="526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9c81463478_2_109" descr="S:\MARKETING\COMMUNICATION\LOGOS AF\NEW LOGO\FOR PRINT\HORIZONTAL\JPG\AFS logo_300dpi_RED horizont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86" y="0"/>
            <a:ext cx="1971561" cy="13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9c81463478_2_109"/>
          <p:cNvSpPr txBox="1"/>
          <p:nvPr/>
        </p:nvSpPr>
        <p:spPr>
          <a:xfrm>
            <a:off x="2131508" y="198000"/>
            <a:ext cx="9970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qui sont responsables de 40% de nos inscriptions!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g9c81463478_2_109"/>
          <p:cNvCxnSpPr/>
          <p:nvPr/>
        </p:nvCxnSpPr>
        <p:spPr>
          <a:xfrm>
            <a:off x="2079679" y="5855410"/>
            <a:ext cx="8334600" cy="9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34" name="Google Shape;234;g9c81463478_2_109"/>
          <p:cNvSpPr/>
          <p:nvPr/>
        </p:nvSpPr>
        <p:spPr>
          <a:xfrm>
            <a:off x="4626447" y="3853439"/>
            <a:ext cx="585300" cy="3273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9c81463478_2_109"/>
          <p:cNvSpPr/>
          <p:nvPr/>
        </p:nvSpPr>
        <p:spPr>
          <a:xfrm>
            <a:off x="1840098" y="5056723"/>
            <a:ext cx="585300" cy="8013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9c81463478_2_109"/>
          <p:cNvSpPr/>
          <p:nvPr/>
        </p:nvSpPr>
        <p:spPr>
          <a:xfrm>
            <a:off x="3697664" y="4181117"/>
            <a:ext cx="585300" cy="3906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9c81463478_2_109"/>
          <p:cNvSpPr/>
          <p:nvPr/>
        </p:nvSpPr>
        <p:spPr>
          <a:xfrm>
            <a:off x="5555230" y="3663026"/>
            <a:ext cx="585300" cy="1962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9c81463478_2_109"/>
          <p:cNvSpPr/>
          <p:nvPr/>
        </p:nvSpPr>
        <p:spPr>
          <a:xfrm>
            <a:off x="9270361" y="2161825"/>
            <a:ext cx="585300" cy="37065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9c81463478_2_109"/>
          <p:cNvSpPr txBox="1"/>
          <p:nvPr/>
        </p:nvSpPr>
        <p:spPr>
          <a:xfrm>
            <a:off x="1999504" y="5855214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0" name="Google Shape;240;g9c81463478_2_109"/>
          <p:cNvSpPr txBox="1"/>
          <p:nvPr/>
        </p:nvSpPr>
        <p:spPr>
          <a:xfrm>
            <a:off x="3851415" y="5855214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41" name="Google Shape;241;g9c81463478_2_109"/>
          <p:cNvSpPr txBox="1"/>
          <p:nvPr/>
        </p:nvSpPr>
        <p:spPr>
          <a:xfrm>
            <a:off x="4789391" y="5855214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42" name="Google Shape;242;g9c81463478_2_109"/>
          <p:cNvSpPr txBox="1"/>
          <p:nvPr/>
        </p:nvSpPr>
        <p:spPr>
          <a:xfrm>
            <a:off x="5796051" y="5855214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43" name="Google Shape;243;g9c81463478_2_109"/>
          <p:cNvSpPr txBox="1"/>
          <p:nvPr/>
        </p:nvSpPr>
        <p:spPr>
          <a:xfrm>
            <a:off x="7355025" y="5846050"/>
            <a:ext cx="70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11-20</a:t>
            </a:r>
            <a:endParaRPr/>
          </a:p>
        </p:txBody>
      </p:sp>
      <p:sp>
        <p:nvSpPr>
          <p:cNvPr id="244" name="Google Shape;244;g9c81463478_2_109"/>
          <p:cNvSpPr txBox="1"/>
          <p:nvPr/>
        </p:nvSpPr>
        <p:spPr>
          <a:xfrm>
            <a:off x="9293654" y="5855225"/>
            <a:ext cx="70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endParaRPr/>
          </a:p>
        </p:txBody>
      </p:sp>
      <p:sp>
        <p:nvSpPr>
          <p:cNvPr id="245" name="Google Shape;245;g9c81463478_2_109"/>
          <p:cNvSpPr txBox="1"/>
          <p:nvPr/>
        </p:nvSpPr>
        <p:spPr>
          <a:xfrm>
            <a:off x="2925430" y="5855214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46" name="Google Shape;246;g9c81463478_2_109"/>
          <p:cNvSpPr txBox="1"/>
          <p:nvPr/>
        </p:nvSpPr>
        <p:spPr>
          <a:xfrm>
            <a:off x="8165077" y="5855225"/>
            <a:ext cx="70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20-44</a:t>
            </a:r>
            <a:endParaRPr/>
          </a:p>
        </p:txBody>
      </p:sp>
      <p:cxnSp>
        <p:nvCxnSpPr>
          <p:cNvPr id="247" name="Google Shape;247;g9c81463478_2_109"/>
          <p:cNvCxnSpPr/>
          <p:nvPr/>
        </p:nvCxnSpPr>
        <p:spPr>
          <a:xfrm>
            <a:off x="1840098" y="5058389"/>
            <a:ext cx="1513800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48" name="Google Shape;248;g9c81463478_2_109"/>
          <p:cNvCxnSpPr/>
          <p:nvPr/>
        </p:nvCxnSpPr>
        <p:spPr>
          <a:xfrm>
            <a:off x="3697664" y="4184084"/>
            <a:ext cx="1513800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49" name="Google Shape;249;g9c81463478_2_109"/>
          <p:cNvCxnSpPr/>
          <p:nvPr/>
        </p:nvCxnSpPr>
        <p:spPr>
          <a:xfrm>
            <a:off x="4626447" y="3852606"/>
            <a:ext cx="1513800" cy="90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50" name="Google Shape;250;g9c81463478_2_109"/>
          <p:cNvCxnSpPr/>
          <p:nvPr/>
        </p:nvCxnSpPr>
        <p:spPr>
          <a:xfrm>
            <a:off x="5550780" y="3667763"/>
            <a:ext cx="1478700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51" name="Google Shape;251;g9c81463478_2_109"/>
          <p:cNvCxnSpPr/>
          <p:nvPr/>
        </p:nvCxnSpPr>
        <p:spPr>
          <a:xfrm>
            <a:off x="7412796" y="2369399"/>
            <a:ext cx="1513800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52" name="Google Shape;252;g9c81463478_2_109"/>
          <p:cNvCxnSpPr/>
          <p:nvPr/>
        </p:nvCxnSpPr>
        <p:spPr>
          <a:xfrm>
            <a:off x="6484013" y="2866554"/>
            <a:ext cx="1513800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53" name="Google Shape;253;g9c81463478_2_109"/>
          <p:cNvCxnSpPr/>
          <p:nvPr/>
        </p:nvCxnSpPr>
        <p:spPr>
          <a:xfrm>
            <a:off x="8341579" y="2168380"/>
            <a:ext cx="1513800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54" name="Google Shape;254;g9c81463478_2_109"/>
          <p:cNvSpPr txBox="1"/>
          <p:nvPr/>
        </p:nvSpPr>
        <p:spPr>
          <a:xfrm>
            <a:off x="3637170" y="3838074"/>
            <a:ext cx="58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endParaRPr/>
          </a:p>
        </p:txBody>
      </p:sp>
      <p:sp>
        <p:nvSpPr>
          <p:cNvPr id="255" name="Google Shape;255;g9c81463478_2_109"/>
          <p:cNvSpPr txBox="1"/>
          <p:nvPr/>
        </p:nvSpPr>
        <p:spPr>
          <a:xfrm>
            <a:off x="1889772" y="4690464"/>
            <a:ext cx="67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21%</a:t>
            </a:r>
            <a:endParaRPr/>
          </a:p>
        </p:txBody>
      </p:sp>
      <p:sp>
        <p:nvSpPr>
          <p:cNvPr id="256" name="Google Shape;256;g9c81463478_2_109"/>
          <p:cNvSpPr txBox="1"/>
          <p:nvPr/>
        </p:nvSpPr>
        <p:spPr>
          <a:xfrm>
            <a:off x="4694685" y="3488654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9%</a:t>
            </a:r>
            <a:endParaRPr/>
          </a:p>
        </p:txBody>
      </p:sp>
      <p:sp>
        <p:nvSpPr>
          <p:cNvPr id="257" name="Google Shape;257;g9c81463478_2_109"/>
          <p:cNvSpPr txBox="1"/>
          <p:nvPr/>
        </p:nvSpPr>
        <p:spPr>
          <a:xfrm>
            <a:off x="5625959" y="3279061"/>
            <a:ext cx="4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6%</a:t>
            </a:r>
            <a:endParaRPr/>
          </a:p>
        </p:txBody>
      </p:sp>
      <p:sp>
        <p:nvSpPr>
          <p:cNvPr id="258" name="Google Shape;258;g9c81463478_2_109"/>
          <p:cNvSpPr txBox="1"/>
          <p:nvPr/>
        </p:nvSpPr>
        <p:spPr>
          <a:xfrm>
            <a:off x="6489308" y="2466165"/>
            <a:ext cx="58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/>
          </a:p>
        </p:txBody>
      </p:sp>
      <p:sp>
        <p:nvSpPr>
          <p:cNvPr id="259" name="Google Shape;259;g9c81463478_2_109"/>
          <p:cNvSpPr txBox="1"/>
          <p:nvPr/>
        </p:nvSpPr>
        <p:spPr>
          <a:xfrm>
            <a:off x="8405962" y="1831141"/>
            <a:ext cx="55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6%</a:t>
            </a:r>
            <a:endParaRPr/>
          </a:p>
        </p:txBody>
      </p:sp>
      <p:sp>
        <p:nvSpPr>
          <p:cNvPr id="260" name="Google Shape;260;g9c81463478_2_109"/>
          <p:cNvSpPr txBox="1"/>
          <p:nvPr/>
        </p:nvSpPr>
        <p:spPr>
          <a:xfrm>
            <a:off x="9230875" y="1796316"/>
            <a:ext cx="70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9c81463478_2_109"/>
          <p:cNvSpPr txBox="1"/>
          <p:nvPr/>
        </p:nvSpPr>
        <p:spPr>
          <a:xfrm>
            <a:off x="6516224" y="5855225"/>
            <a:ext cx="67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6-10</a:t>
            </a:r>
            <a:endParaRPr/>
          </a:p>
        </p:txBody>
      </p:sp>
      <p:sp>
        <p:nvSpPr>
          <p:cNvPr id="262" name="Google Shape;262;g9c81463478_2_109"/>
          <p:cNvSpPr/>
          <p:nvPr/>
        </p:nvSpPr>
        <p:spPr>
          <a:xfrm>
            <a:off x="2768881" y="4559894"/>
            <a:ext cx="585300" cy="4968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9c81463478_2_109"/>
          <p:cNvSpPr txBox="1"/>
          <p:nvPr/>
        </p:nvSpPr>
        <p:spPr>
          <a:xfrm>
            <a:off x="2750728" y="4202319"/>
            <a:ext cx="58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  <a:endParaRPr/>
          </a:p>
        </p:txBody>
      </p:sp>
      <p:cxnSp>
        <p:nvCxnSpPr>
          <p:cNvPr id="264" name="Google Shape;264;g9c81463478_2_109"/>
          <p:cNvCxnSpPr/>
          <p:nvPr/>
        </p:nvCxnSpPr>
        <p:spPr>
          <a:xfrm>
            <a:off x="2750728" y="4569026"/>
            <a:ext cx="1532100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65" name="Google Shape;265;g9c81463478_2_109"/>
          <p:cNvSpPr txBox="1"/>
          <p:nvPr/>
        </p:nvSpPr>
        <p:spPr>
          <a:xfrm>
            <a:off x="7446115" y="2003958"/>
            <a:ext cx="58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13%</a:t>
            </a:r>
            <a:endParaRPr/>
          </a:p>
        </p:txBody>
      </p:sp>
      <p:sp>
        <p:nvSpPr>
          <p:cNvPr id="266" name="Google Shape;266;g9c81463478_2_109"/>
          <p:cNvSpPr/>
          <p:nvPr/>
        </p:nvSpPr>
        <p:spPr>
          <a:xfrm>
            <a:off x="6484013" y="2861584"/>
            <a:ext cx="585300" cy="8013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9c81463478_2_109"/>
          <p:cNvSpPr/>
          <p:nvPr/>
        </p:nvSpPr>
        <p:spPr>
          <a:xfrm>
            <a:off x="7412796" y="2358904"/>
            <a:ext cx="585300" cy="4968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9c81463478_2_109"/>
          <p:cNvSpPr/>
          <p:nvPr/>
        </p:nvSpPr>
        <p:spPr>
          <a:xfrm>
            <a:off x="8341579" y="2161825"/>
            <a:ext cx="585300" cy="1962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9c81463478_2_109"/>
          <p:cNvSpPr txBox="1"/>
          <p:nvPr/>
        </p:nvSpPr>
        <p:spPr>
          <a:xfrm>
            <a:off x="306190" y="2892973"/>
            <a:ext cx="11721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 de sessions inscrites 2012-2019</a:t>
            </a:r>
            <a:endParaRPr/>
          </a:p>
        </p:txBody>
      </p:sp>
      <p:sp>
        <p:nvSpPr>
          <p:cNvPr id="270" name="Google Shape;270;g9c81463478_2_109"/>
          <p:cNvSpPr txBox="1"/>
          <p:nvPr/>
        </p:nvSpPr>
        <p:spPr>
          <a:xfrm>
            <a:off x="6839748" y="4360859"/>
            <a:ext cx="256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40% des revenus des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“Frequent flyers”</a:t>
            </a:r>
            <a:endParaRPr/>
          </a:p>
        </p:txBody>
      </p:sp>
      <p:cxnSp>
        <p:nvCxnSpPr>
          <p:cNvPr id="271" name="Google Shape;271;g9c81463478_2_109"/>
          <p:cNvCxnSpPr/>
          <p:nvPr/>
        </p:nvCxnSpPr>
        <p:spPr>
          <a:xfrm rot="10800000">
            <a:off x="7130227" y="3842679"/>
            <a:ext cx="557100" cy="42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2" name="Google Shape;272;g9c81463478_2_109"/>
          <p:cNvCxnSpPr/>
          <p:nvPr/>
        </p:nvCxnSpPr>
        <p:spPr>
          <a:xfrm rot="10800000" flipH="1">
            <a:off x="8366675" y="2607280"/>
            <a:ext cx="285600" cy="165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3" name="Google Shape;273;g9c81463478_2_109"/>
          <p:cNvCxnSpPr/>
          <p:nvPr/>
        </p:nvCxnSpPr>
        <p:spPr>
          <a:xfrm rot="10800000">
            <a:off x="7807793" y="3086998"/>
            <a:ext cx="206100" cy="1119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4" name="Google Shape;274;g9c81463478_2_109"/>
          <p:cNvSpPr txBox="1"/>
          <p:nvPr/>
        </p:nvSpPr>
        <p:spPr>
          <a:xfrm>
            <a:off x="3781327" y="5283612"/>
            <a:ext cx="257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Bénéfice limité 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marketing supplémentaire?</a:t>
            </a:r>
            <a:endParaRPr/>
          </a:p>
        </p:txBody>
      </p:sp>
      <p:cxnSp>
        <p:nvCxnSpPr>
          <p:cNvPr id="275" name="Google Shape;275;g9c81463478_2_109"/>
          <p:cNvCxnSpPr/>
          <p:nvPr/>
        </p:nvCxnSpPr>
        <p:spPr>
          <a:xfrm rot="10800000">
            <a:off x="2922638" y="5626501"/>
            <a:ext cx="878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6" name="Google Shape;276;g9c81463478_2_109"/>
          <p:cNvCxnSpPr/>
          <p:nvPr/>
        </p:nvCxnSpPr>
        <p:spPr>
          <a:xfrm rot="10800000">
            <a:off x="3435327" y="5170190"/>
            <a:ext cx="629700" cy="218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7" name="Google Shape;277;g9c81463478_2_109"/>
          <p:cNvSpPr txBox="1"/>
          <p:nvPr/>
        </p:nvSpPr>
        <p:spPr>
          <a:xfrm>
            <a:off x="2648944" y="6272386"/>
            <a:ext cx="693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 total de sessions inscrites par étudiant au cours de leurs études</a:t>
            </a:r>
            <a:endParaRPr/>
          </a:p>
        </p:txBody>
      </p:sp>
      <p:sp>
        <p:nvSpPr>
          <p:cNvPr id="278" name="Google Shape;278;g9c81463478_2_109"/>
          <p:cNvSpPr txBox="1"/>
          <p:nvPr/>
        </p:nvSpPr>
        <p:spPr>
          <a:xfrm>
            <a:off x="3139125" y="1275150"/>
            <a:ext cx="67164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Distribution de nombre d’inscriptions par la fidélité des étudiants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9c81463478_2_163" descr="S:\MARKETING\COMMUNICATION\LOGOS AF\NEW LOGO\FOR PRINT\HORIZONTAL\JPG\AFS logo_300dpi_RED horizont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86" y="0"/>
            <a:ext cx="1971561" cy="13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9c81463478_2_163"/>
          <p:cNvSpPr txBox="1"/>
          <p:nvPr/>
        </p:nvSpPr>
        <p:spPr>
          <a:xfrm>
            <a:off x="2577223" y="381232"/>
            <a:ext cx="8969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Leur taux de réinscription devient rapidement très élevé, et leur loyauté continue à augmenter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9c81463478_2_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00" y="2000250"/>
            <a:ext cx="8127900" cy="41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9c81463478_2_163"/>
          <p:cNvSpPr txBox="1"/>
          <p:nvPr/>
        </p:nvSpPr>
        <p:spPr>
          <a:xfrm>
            <a:off x="256361" y="3254529"/>
            <a:ext cx="1415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Probabilité de réinscription au moins une fois de plus</a:t>
            </a:r>
            <a:endParaRPr/>
          </a:p>
        </p:txBody>
      </p:sp>
      <p:sp>
        <p:nvSpPr>
          <p:cNvPr id="288" name="Google Shape;288;g9c81463478_2_163"/>
          <p:cNvSpPr txBox="1"/>
          <p:nvPr/>
        </p:nvSpPr>
        <p:spPr>
          <a:xfrm>
            <a:off x="2572751" y="5945972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89" name="Google Shape;289;g9c81463478_2_163"/>
          <p:cNvSpPr txBox="1"/>
          <p:nvPr/>
        </p:nvSpPr>
        <p:spPr>
          <a:xfrm>
            <a:off x="3012120" y="5945972"/>
            <a:ext cx="217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90" name="Google Shape;290;g9c81463478_2_163"/>
          <p:cNvSpPr txBox="1"/>
          <p:nvPr/>
        </p:nvSpPr>
        <p:spPr>
          <a:xfrm>
            <a:off x="3201853" y="5945972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91" name="Google Shape;291;g9c81463478_2_163"/>
          <p:cNvSpPr txBox="1"/>
          <p:nvPr/>
        </p:nvSpPr>
        <p:spPr>
          <a:xfrm flipH="1">
            <a:off x="3461661" y="5945972"/>
            <a:ext cx="4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92" name="Google Shape;292;g9c81463478_2_163"/>
          <p:cNvSpPr txBox="1"/>
          <p:nvPr/>
        </p:nvSpPr>
        <p:spPr>
          <a:xfrm>
            <a:off x="2786721" y="5945972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93" name="Google Shape;293;g9c81463478_2_163"/>
          <p:cNvSpPr txBox="1"/>
          <p:nvPr/>
        </p:nvSpPr>
        <p:spPr>
          <a:xfrm>
            <a:off x="6588679" y="5945975"/>
            <a:ext cx="502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294" name="Google Shape;294;g9c81463478_2_163"/>
          <p:cNvSpPr txBox="1"/>
          <p:nvPr/>
        </p:nvSpPr>
        <p:spPr>
          <a:xfrm>
            <a:off x="3990277" y="1573725"/>
            <a:ext cx="6549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Dynamiques de réinscription 2012-2019 : Adult classes only</a:t>
            </a:r>
            <a:endParaRPr/>
          </a:p>
        </p:txBody>
      </p:sp>
      <p:sp>
        <p:nvSpPr>
          <p:cNvPr id="295" name="Google Shape;295;g9c81463478_2_163"/>
          <p:cNvSpPr txBox="1"/>
          <p:nvPr/>
        </p:nvSpPr>
        <p:spPr>
          <a:xfrm>
            <a:off x="4537343" y="5945975"/>
            <a:ext cx="62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96" name="Google Shape;296;g9c81463478_2_163"/>
          <p:cNvSpPr txBox="1"/>
          <p:nvPr/>
        </p:nvSpPr>
        <p:spPr>
          <a:xfrm>
            <a:off x="8370365" y="5945972"/>
            <a:ext cx="502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  <p:cxnSp>
        <p:nvCxnSpPr>
          <p:cNvPr id="297" name="Google Shape;297;g9c81463478_2_163"/>
          <p:cNvCxnSpPr/>
          <p:nvPr/>
        </p:nvCxnSpPr>
        <p:spPr>
          <a:xfrm rot="10800000" flipH="1">
            <a:off x="3085618" y="2514691"/>
            <a:ext cx="5284800" cy="1554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8" name="Google Shape;298;g9c81463478_2_163"/>
          <p:cNvSpPr txBox="1"/>
          <p:nvPr/>
        </p:nvSpPr>
        <p:spPr>
          <a:xfrm>
            <a:off x="4275036" y="4281120"/>
            <a:ext cx="214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“Point d’inflexion” à partir d’un an d’études?</a:t>
            </a:r>
            <a:endParaRPr/>
          </a:p>
        </p:txBody>
      </p:sp>
      <p:cxnSp>
        <p:nvCxnSpPr>
          <p:cNvPr id="299" name="Google Shape;299;g9c81463478_2_163"/>
          <p:cNvCxnSpPr/>
          <p:nvPr/>
        </p:nvCxnSpPr>
        <p:spPr>
          <a:xfrm rot="10800000">
            <a:off x="3675357" y="4205374"/>
            <a:ext cx="629700" cy="218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0" name="Google Shape;300;g9c81463478_2_163"/>
          <p:cNvSpPr txBox="1"/>
          <p:nvPr/>
        </p:nvSpPr>
        <p:spPr>
          <a:xfrm>
            <a:off x="3675351" y="6431612"/>
            <a:ext cx="44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 de sessions déjà inscrites par étudiant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9c81463478_2_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4329" y="1963637"/>
            <a:ext cx="8127900" cy="43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9c81463478_2_187" descr="S:\MARKETING\COMMUNICATION\LOGOS AF\NEW LOGO\FOR PRINT\HORIZONTAL\JPG\AFS logo_300dpi_RED horizont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186" y="0"/>
            <a:ext cx="1971561" cy="1347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g9c81463478_2_187"/>
          <p:cNvCxnSpPr/>
          <p:nvPr/>
        </p:nvCxnSpPr>
        <p:spPr>
          <a:xfrm>
            <a:off x="1919689" y="5932532"/>
            <a:ext cx="87753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08" name="Google Shape;308;g9c81463478_2_187"/>
          <p:cNvSpPr txBox="1"/>
          <p:nvPr/>
        </p:nvSpPr>
        <p:spPr>
          <a:xfrm>
            <a:off x="5946625" y="4600929"/>
            <a:ext cx="4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/>
          </a:p>
        </p:txBody>
      </p:sp>
      <p:sp>
        <p:nvSpPr>
          <p:cNvPr id="309" name="Google Shape;309;g9c81463478_2_187"/>
          <p:cNvSpPr txBox="1"/>
          <p:nvPr/>
        </p:nvSpPr>
        <p:spPr>
          <a:xfrm>
            <a:off x="5946625" y="2311460"/>
            <a:ext cx="4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17%</a:t>
            </a:r>
            <a:endParaRPr/>
          </a:p>
        </p:txBody>
      </p:sp>
      <p:sp>
        <p:nvSpPr>
          <p:cNvPr id="310" name="Google Shape;310;g9c81463478_2_187"/>
          <p:cNvSpPr txBox="1"/>
          <p:nvPr/>
        </p:nvSpPr>
        <p:spPr>
          <a:xfrm>
            <a:off x="5946625" y="3072543"/>
            <a:ext cx="4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23%</a:t>
            </a:r>
            <a:endParaRPr/>
          </a:p>
        </p:txBody>
      </p:sp>
      <p:sp>
        <p:nvSpPr>
          <p:cNvPr id="311" name="Google Shape;311;g9c81463478_2_187"/>
          <p:cNvSpPr txBox="1"/>
          <p:nvPr/>
        </p:nvSpPr>
        <p:spPr>
          <a:xfrm>
            <a:off x="2092611" y="4493206"/>
            <a:ext cx="1769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“Frequent Flyers” inactifs pendant plus de 12 Months</a:t>
            </a:r>
            <a:endParaRPr/>
          </a:p>
        </p:txBody>
      </p:sp>
      <p:sp>
        <p:nvSpPr>
          <p:cNvPr id="312" name="Google Shape;312;g9c81463478_2_187"/>
          <p:cNvSpPr txBox="1"/>
          <p:nvPr/>
        </p:nvSpPr>
        <p:spPr>
          <a:xfrm>
            <a:off x="2034588" y="3020673"/>
            <a:ext cx="197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Anciens “Frequent Flyers” réinscrits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9c81463478_2_187"/>
          <p:cNvSpPr txBox="1"/>
          <p:nvPr/>
        </p:nvSpPr>
        <p:spPr>
          <a:xfrm>
            <a:off x="2124079" y="2189254"/>
            <a:ext cx="17061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Nouveaux “Frequent Flyers” en 2018</a:t>
            </a:r>
            <a:endParaRPr/>
          </a:p>
        </p:txBody>
      </p:sp>
      <p:sp>
        <p:nvSpPr>
          <p:cNvPr id="314" name="Google Shape;314;g9c81463478_2_187"/>
          <p:cNvSpPr txBox="1"/>
          <p:nvPr/>
        </p:nvSpPr>
        <p:spPr>
          <a:xfrm>
            <a:off x="2154035" y="293154"/>
            <a:ext cx="9680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Beaucoup de nos anciens “Frequent Flyers” sont malheureusement devenus inactifs au fil des ans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9c81463478_2_187"/>
          <p:cNvSpPr txBox="1"/>
          <p:nvPr/>
        </p:nvSpPr>
        <p:spPr>
          <a:xfrm>
            <a:off x="3827074" y="1483225"/>
            <a:ext cx="553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Inscriptions des “Frequent Flyer” 2018 : Cours adultes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9c81463478_2_187"/>
          <p:cNvSpPr txBox="1"/>
          <p:nvPr/>
        </p:nvSpPr>
        <p:spPr>
          <a:xfrm>
            <a:off x="8344230" y="4600928"/>
            <a:ext cx="115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Opportunité?</a:t>
            </a:r>
            <a:endParaRPr/>
          </a:p>
        </p:txBody>
      </p:sp>
      <p:cxnSp>
        <p:nvCxnSpPr>
          <p:cNvPr id="317" name="Google Shape;317;g9c81463478_2_187"/>
          <p:cNvCxnSpPr/>
          <p:nvPr/>
        </p:nvCxnSpPr>
        <p:spPr>
          <a:xfrm rot="10800000">
            <a:off x="7556190" y="4754816"/>
            <a:ext cx="593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9c81463478_2_206" descr="S:\MARKETING\COMMUNICATION\LOGOS AF\NEW LOGO\FOR PRINT\HORIZONTAL\JPG\AFS logo_300dpi_RED horizont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86" y="0"/>
            <a:ext cx="1971561" cy="13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9c81463478_2_206"/>
          <p:cNvSpPr txBox="1"/>
          <p:nvPr/>
        </p:nvSpPr>
        <p:spPr>
          <a:xfrm>
            <a:off x="2251032" y="213223"/>
            <a:ext cx="9053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il leur reste beaucoup à apprendre!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5" name="Google Shape;325;g9c81463478_2_206"/>
          <p:cNvGraphicFramePr/>
          <p:nvPr/>
        </p:nvGraphicFramePr>
        <p:xfrm>
          <a:off x="1791968" y="200353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{B69473FE-720C-44B8-BC25-470CBB6C3D69}</a:tableStyleId>
              </a:tblPr>
              <a:tblGrid>
                <a:gridCol w="12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9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A1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B1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C1/2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A1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196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382</a:t>
                      </a:r>
                      <a:endParaRPr/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221</a:t>
                      </a:r>
                      <a:endParaRPr/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B1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/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/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C1/2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/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159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341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156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760</a:t>
                      </a:r>
                      <a:endParaRPr/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6" name="Google Shape;326;g9c81463478_2_206"/>
          <p:cNvSpPr txBox="1"/>
          <p:nvPr/>
        </p:nvSpPr>
        <p:spPr>
          <a:xfrm>
            <a:off x="2776757" y="1076743"/>
            <a:ext cx="6997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Progression de niveau du début à la fin des études : “Frequent Flyers” 2012-2019</a:t>
            </a:r>
            <a:endParaRPr/>
          </a:p>
        </p:txBody>
      </p:sp>
      <p:sp>
        <p:nvSpPr>
          <p:cNvPr id="327" name="Google Shape;327;g9c81463478_2_206"/>
          <p:cNvSpPr txBox="1"/>
          <p:nvPr/>
        </p:nvSpPr>
        <p:spPr>
          <a:xfrm>
            <a:off x="609929" y="3429000"/>
            <a:ext cx="760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Niveau au début</a:t>
            </a:r>
            <a:endParaRPr/>
          </a:p>
        </p:txBody>
      </p:sp>
      <p:sp>
        <p:nvSpPr>
          <p:cNvPr id="328" name="Google Shape;328;g9c81463478_2_206"/>
          <p:cNvSpPr txBox="1"/>
          <p:nvPr/>
        </p:nvSpPr>
        <p:spPr>
          <a:xfrm>
            <a:off x="5161649" y="1625725"/>
            <a:ext cx="293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Niveau à la fin des études</a:t>
            </a:r>
            <a:endParaRPr/>
          </a:p>
        </p:txBody>
      </p:sp>
      <p:sp>
        <p:nvSpPr>
          <p:cNvPr id="329" name="Google Shape;329;g9c81463478_2_206"/>
          <p:cNvSpPr txBox="1"/>
          <p:nvPr/>
        </p:nvSpPr>
        <p:spPr>
          <a:xfrm>
            <a:off x="4096734" y="4804166"/>
            <a:ext cx="3998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Opportunité de continuer / redémarrer leurs études?</a:t>
            </a:r>
            <a:endParaRPr/>
          </a:p>
        </p:txBody>
      </p:sp>
      <p:sp>
        <p:nvSpPr>
          <p:cNvPr id="330" name="Google Shape;330;g9c81463478_2_206"/>
          <p:cNvSpPr/>
          <p:nvPr/>
        </p:nvSpPr>
        <p:spPr>
          <a:xfrm>
            <a:off x="4400550" y="5151329"/>
            <a:ext cx="3405000" cy="5229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9c81463478_2_206"/>
          <p:cNvSpPr/>
          <p:nvPr/>
        </p:nvSpPr>
        <p:spPr>
          <a:xfrm>
            <a:off x="3760470" y="5688537"/>
            <a:ext cx="948600" cy="3225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9c81463478_2_206"/>
          <p:cNvSpPr/>
          <p:nvPr/>
        </p:nvSpPr>
        <p:spPr>
          <a:xfrm>
            <a:off x="5054574" y="5688535"/>
            <a:ext cx="948600" cy="3225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9c81463478_2_206"/>
          <p:cNvSpPr/>
          <p:nvPr/>
        </p:nvSpPr>
        <p:spPr>
          <a:xfrm>
            <a:off x="6291876" y="5688536"/>
            <a:ext cx="948600" cy="3225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9c81463478_2_206"/>
          <p:cNvSpPr/>
          <p:nvPr/>
        </p:nvSpPr>
        <p:spPr>
          <a:xfrm>
            <a:off x="7578323" y="5695848"/>
            <a:ext cx="948600" cy="3225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9c81463478_2_206"/>
          <p:cNvSpPr txBox="1"/>
          <p:nvPr/>
        </p:nvSpPr>
        <p:spPr>
          <a:xfrm>
            <a:off x="4023898" y="5857049"/>
            <a:ext cx="495600" cy="30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98%</a:t>
            </a:r>
            <a:endParaRPr/>
          </a:p>
        </p:txBody>
      </p:sp>
      <p:sp>
        <p:nvSpPr>
          <p:cNvPr id="336" name="Google Shape;336;g9c81463478_2_206"/>
          <p:cNvSpPr txBox="1"/>
          <p:nvPr/>
        </p:nvSpPr>
        <p:spPr>
          <a:xfrm>
            <a:off x="5273578" y="5857049"/>
            <a:ext cx="495600" cy="30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74%</a:t>
            </a:r>
            <a:endParaRPr/>
          </a:p>
        </p:txBody>
      </p:sp>
      <p:sp>
        <p:nvSpPr>
          <p:cNvPr id="337" name="Google Shape;337;g9c81463478_2_206"/>
          <p:cNvSpPr txBox="1"/>
          <p:nvPr/>
        </p:nvSpPr>
        <p:spPr>
          <a:xfrm>
            <a:off x="6523258" y="5859406"/>
            <a:ext cx="495600" cy="30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35%</a:t>
            </a:r>
            <a:endParaRPr/>
          </a:p>
        </p:txBody>
      </p:sp>
      <p:sp>
        <p:nvSpPr>
          <p:cNvPr id="338" name="Google Shape;338;g9c81463478_2_206"/>
          <p:cNvSpPr txBox="1"/>
          <p:nvPr/>
        </p:nvSpPr>
        <p:spPr>
          <a:xfrm>
            <a:off x="7772938" y="5857048"/>
            <a:ext cx="495600" cy="30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/>
          </a:p>
        </p:txBody>
      </p:sp>
      <p:sp>
        <p:nvSpPr>
          <p:cNvPr id="339" name="Google Shape;339;g9c81463478_2_206"/>
          <p:cNvSpPr txBox="1"/>
          <p:nvPr/>
        </p:nvSpPr>
        <p:spPr>
          <a:xfrm>
            <a:off x="5273574" y="62042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“Taux d’avancement”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c81463478_2_25"/>
          <p:cNvSpPr txBox="1"/>
          <p:nvPr/>
        </p:nvSpPr>
        <p:spPr>
          <a:xfrm>
            <a:off x="262125" y="1119300"/>
            <a:ext cx="10710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Communication</a:t>
            </a:r>
            <a:endParaRPr sz="36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Char char="➔"/>
            </a:pPr>
            <a:r>
              <a:rPr lang="fr-FR" sz="2700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Communication de marque et offre média</a:t>
            </a:r>
            <a:r>
              <a:rPr lang="fr-FR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David CORDINA, Directeur des Cours &amp; Directeur-adjoint, AF Hong Kong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9c81463478_2_25" descr="Une image contenant dess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0159" y="5476659"/>
            <a:ext cx="5470215" cy="147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9c81463478_2_25"/>
          <p:cNvPicPr preferRelativeResize="0"/>
          <p:nvPr/>
        </p:nvPicPr>
        <p:blipFill rotWithShape="1">
          <a:blip r:embed="rId4">
            <a:alphaModFix/>
          </a:blip>
          <a:srcRect t="45579" b="50000"/>
          <a:stretch/>
        </p:blipFill>
        <p:spPr>
          <a:xfrm rot="-2692705">
            <a:off x="-1171170" y="3939264"/>
            <a:ext cx="8059984" cy="16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"/>
          <p:cNvSpPr txBox="1"/>
          <p:nvPr/>
        </p:nvSpPr>
        <p:spPr>
          <a:xfrm>
            <a:off x="331875" y="174575"/>
            <a:ext cx="1219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4"/>
          <p:cNvPicPr preferRelativeResize="0"/>
          <p:nvPr/>
        </p:nvPicPr>
        <p:blipFill rotWithShape="1">
          <a:blip r:embed="rId3">
            <a:alphaModFix/>
          </a:blip>
          <a:srcRect t="45579" b="50000"/>
          <a:stretch/>
        </p:blipFill>
        <p:spPr>
          <a:xfrm>
            <a:off x="0" y="730186"/>
            <a:ext cx="10037138" cy="24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0200" y="903450"/>
            <a:ext cx="10569926" cy="59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" descr="Une image contenant dessi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159" y="5476659"/>
            <a:ext cx="5470215" cy="147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9c81463478_4_6"/>
          <p:cNvSpPr txBox="1"/>
          <p:nvPr/>
        </p:nvSpPr>
        <p:spPr>
          <a:xfrm>
            <a:off x="484275" y="250775"/>
            <a:ext cx="1219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Pièces jointes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g9c81463478_4_6"/>
          <p:cNvPicPr preferRelativeResize="0"/>
          <p:nvPr/>
        </p:nvPicPr>
        <p:blipFill rotWithShape="1">
          <a:blip r:embed="rId3">
            <a:alphaModFix/>
          </a:blip>
          <a:srcRect t="45579" b="50000"/>
          <a:stretch/>
        </p:blipFill>
        <p:spPr>
          <a:xfrm>
            <a:off x="0" y="958786"/>
            <a:ext cx="10037138" cy="24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9c81463478_4_6" descr="Une image contenant dessin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0159" y="5476659"/>
            <a:ext cx="5470215" cy="147158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9c81463478_4_6"/>
          <p:cNvSpPr txBox="1"/>
          <p:nvPr/>
        </p:nvSpPr>
        <p:spPr>
          <a:xfrm>
            <a:off x="713350" y="1588850"/>
            <a:ext cx="6874200" cy="3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fr-FR" sz="2600">
                <a:latin typeface="Calibri"/>
                <a:ea typeface="Calibri"/>
                <a:cs typeface="Calibri"/>
                <a:sym typeface="Calibri"/>
              </a:rPr>
              <a:t>Exemple de rapports marketing mensuels (Juin / Juillet)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fr-FR" sz="2600">
                <a:latin typeface="Calibri"/>
                <a:ea typeface="Calibri"/>
                <a:cs typeface="Calibri"/>
                <a:sym typeface="Calibri"/>
              </a:rPr>
              <a:t>Exemple de calendrier cross-fonctionnel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1196" y="942753"/>
            <a:ext cx="9362375" cy="526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262125" y="1119300"/>
            <a:ext cx="10710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Marketing et communication</a:t>
            </a:r>
            <a:endParaRPr sz="36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9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Char char="➔"/>
            </a:pPr>
            <a:r>
              <a:rPr lang="fr-FR" sz="2700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Intro</a:t>
            </a:r>
            <a:r>
              <a:rPr lang="fr-FR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Béatrice REMY, Membre du CA, AF Hong Kong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Char char="➔"/>
            </a:pPr>
            <a:r>
              <a:rPr lang="fr-FR" sz="2700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CRM et expérience client</a:t>
            </a:r>
            <a:r>
              <a:rPr lang="fr-FR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Marie BOUCAUT, Responsable Marketing, AF Hong Kong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Char char="➔"/>
            </a:pPr>
            <a:r>
              <a:rPr lang="fr-FR" sz="2700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Analyse et utilisation de la base de données</a:t>
            </a:r>
            <a:r>
              <a:rPr lang="fr-FR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Gareth DANDO, Membre du CA, AF Sydney 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Char char="➔"/>
            </a:pPr>
            <a:r>
              <a:rPr lang="fr-FR" sz="2700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Communication de marque et offre média</a:t>
            </a:r>
            <a:r>
              <a:rPr lang="fr-FR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David CORDINA, Directeur des Cours &amp; Directeur-adjoint, AF Hong Kong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Une image contenant dess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2350" y="5592925"/>
            <a:ext cx="5038024" cy="135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t="45580" b="50000"/>
          <a:stretch/>
        </p:blipFill>
        <p:spPr>
          <a:xfrm rot="-2692705">
            <a:off x="-1171170" y="3939264"/>
            <a:ext cx="8059984" cy="16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c81463478_2_7"/>
          <p:cNvSpPr txBox="1"/>
          <p:nvPr/>
        </p:nvSpPr>
        <p:spPr>
          <a:xfrm>
            <a:off x="262125" y="1119300"/>
            <a:ext cx="10710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Marketing et communication</a:t>
            </a:r>
            <a:endParaRPr sz="36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9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Char char="➔"/>
            </a:pPr>
            <a:r>
              <a:rPr lang="fr-FR" sz="2700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Intro</a:t>
            </a:r>
            <a:r>
              <a:rPr lang="fr-FR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Béatrice REMY, Membre du CA, AF Hong Kong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9c81463478_2_7" descr="Une image contenant dess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0159" y="5476659"/>
            <a:ext cx="5470215" cy="147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9c81463478_2_7"/>
          <p:cNvPicPr preferRelativeResize="0"/>
          <p:nvPr/>
        </p:nvPicPr>
        <p:blipFill rotWithShape="1">
          <a:blip r:embed="rId4">
            <a:alphaModFix/>
          </a:blip>
          <a:srcRect t="45579" b="50000"/>
          <a:stretch/>
        </p:blipFill>
        <p:spPr>
          <a:xfrm rot="-2692705">
            <a:off x="-1171170" y="3939264"/>
            <a:ext cx="8059984" cy="16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c81463478_2_13"/>
          <p:cNvSpPr txBox="1"/>
          <p:nvPr/>
        </p:nvSpPr>
        <p:spPr>
          <a:xfrm>
            <a:off x="262125" y="1119300"/>
            <a:ext cx="10710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Marketing et communication</a:t>
            </a:r>
            <a:endParaRPr sz="36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9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Char char="➔"/>
            </a:pPr>
            <a:r>
              <a:rPr lang="fr-FR" sz="2700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CRM et expérience client</a:t>
            </a:r>
            <a:r>
              <a:rPr lang="fr-FR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Marie BOUCAUT, Responsable Marketing, AF Hong Kong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9c81463478_2_13" descr="Une image contenant dess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0159" y="5476659"/>
            <a:ext cx="5470215" cy="147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9c81463478_2_13"/>
          <p:cNvPicPr preferRelativeResize="0"/>
          <p:nvPr/>
        </p:nvPicPr>
        <p:blipFill rotWithShape="1">
          <a:blip r:embed="rId4">
            <a:alphaModFix/>
          </a:blip>
          <a:srcRect t="45579" b="50000"/>
          <a:stretch/>
        </p:blipFill>
        <p:spPr>
          <a:xfrm rot="-2692705">
            <a:off x="-1171170" y="3939264"/>
            <a:ext cx="8059984" cy="16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7429044" y="0"/>
            <a:ext cx="4755000" cy="6858000"/>
          </a:xfrm>
          <a:prstGeom prst="rect">
            <a:avLst/>
          </a:prstGeom>
          <a:solidFill>
            <a:srgbClr val="EE72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7931125" y="690450"/>
            <a:ext cx="4013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 CRM à la gestion de l'expérience client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7931126" y="2593973"/>
            <a:ext cx="3606900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	</a:t>
            </a:r>
            <a:r>
              <a:rPr lang="fr-FR" sz="1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Faire évoluer le patrimoine digital </a:t>
            </a: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pour adapter la démarche commerciale à un marché et une demande  en mutation: approche client vs. approche produit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	</a:t>
            </a:r>
            <a:r>
              <a:rPr lang="fr-FR" sz="1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Identifier et utiliser  des bons leviers émotionnels et décisionnels</a:t>
            </a: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pour pour concevoir  les campagnes et la communication de marque grâce à différentes techniques d'engagement (e.g enquêtes, focus groups)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	</a:t>
            </a:r>
            <a:r>
              <a:rPr lang="fr-FR" sz="1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Consolider l'expérience</a:t>
            </a: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grâce au  reporting régulier permettant la segmentation et  l’optimisation des campagnes marketing les plus performantes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3" descr="Une image contenant dess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990" y="5556416"/>
            <a:ext cx="5470215" cy="1471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1012075" y="1984150"/>
            <a:ext cx="2317200" cy="231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4220563" y="1902925"/>
            <a:ext cx="2317200" cy="231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 rot="5400000">
            <a:off x="4992913" y="1916275"/>
            <a:ext cx="772500" cy="74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 rot="-5400000">
            <a:off x="1784413" y="1225000"/>
            <a:ext cx="772500" cy="74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785675" y="386175"/>
            <a:ext cx="2703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latin typeface="Calibri"/>
                <a:ea typeface="Calibri"/>
                <a:cs typeface="Calibri"/>
                <a:sym typeface="Calibri"/>
              </a:rPr>
              <a:t>CRM*: INSIDE-OUT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Customer Relation  Management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4566800" y="386175"/>
            <a:ext cx="2703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latin typeface="Calibri"/>
                <a:ea typeface="Calibri"/>
                <a:cs typeface="Calibri"/>
                <a:sym typeface="Calibri"/>
              </a:rPr>
              <a:t>CEM*: OUTSIDE-IN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>
                <a:latin typeface="Calibri"/>
                <a:ea typeface="Calibri"/>
                <a:cs typeface="Calibri"/>
                <a:sym typeface="Calibri"/>
              </a:rPr>
              <a:t>Customer Experience Management</a:t>
            </a:r>
            <a:endParaRPr sz="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4251650" y="4595875"/>
            <a:ext cx="26499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latin typeface="Calibri"/>
                <a:ea typeface="Calibri"/>
                <a:cs typeface="Calibri"/>
                <a:sym typeface="Calibri"/>
              </a:rPr>
              <a:t>Approche Client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736175" y="4595875"/>
            <a:ext cx="26499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latin typeface="Calibri"/>
                <a:ea typeface="Calibri"/>
                <a:cs typeface="Calibri"/>
                <a:sym typeface="Calibri"/>
              </a:rPr>
              <a:t>Approche Produit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c81463478_1_68"/>
          <p:cNvSpPr/>
          <p:nvPr/>
        </p:nvSpPr>
        <p:spPr>
          <a:xfrm>
            <a:off x="7429044" y="0"/>
            <a:ext cx="4755000" cy="6858000"/>
          </a:xfrm>
          <a:prstGeom prst="rect">
            <a:avLst/>
          </a:prstGeom>
          <a:solidFill>
            <a:srgbClr val="EE72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9c81463478_1_68"/>
          <p:cNvSpPr txBox="1"/>
          <p:nvPr/>
        </p:nvSpPr>
        <p:spPr>
          <a:xfrm>
            <a:off x="8003026" y="2958248"/>
            <a:ext cx="3606900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Passage d’une approche CRM traditionnelle à une </a:t>
            </a:r>
            <a:r>
              <a:rPr lang="fr-F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approche intégrée</a:t>
            </a: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avec une </a:t>
            </a:r>
            <a:r>
              <a:rPr lang="fr-F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stratégie ‘‘omnichannel’</a:t>
            </a: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de </a:t>
            </a:r>
            <a:r>
              <a:rPr lang="fr-F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nouveaux moyens de pilotage.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 évolutions qui ont ainsi permis d’</a:t>
            </a:r>
            <a:r>
              <a:rPr lang="fr-F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étendre le projet CRM à d’autres fonctions du marketing</a:t>
            </a: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email/SMS/affiliate marketing, outils d’automatisation et de segmentation, analytique, placement test, certificats de fin de session, etc.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 outils </a:t>
            </a:r>
            <a:r>
              <a:rPr lang="fr-F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permettant une meilleure collaboration interne </a:t>
            </a: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 par conséquent une expérience client unifiée  à chaque étape du cycle d’engagement.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9c81463478_1_68"/>
          <p:cNvSpPr txBox="1"/>
          <p:nvPr/>
        </p:nvSpPr>
        <p:spPr>
          <a:xfrm>
            <a:off x="7931125" y="690450"/>
            <a:ext cx="4013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 CRM à la gestion de l'expérience client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9c81463478_1_68" descr="Une image contenant dess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990" y="5556416"/>
            <a:ext cx="5470215" cy="147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9c81463478_1_68"/>
          <p:cNvPicPr preferRelativeResize="0"/>
          <p:nvPr/>
        </p:nvPicPr>
        <p:blipFill rotWithShape="1">
          <a:blip r:embed="rId4">
            <a:alphaModFix/>
          </a:blip>
          <a:srcRect r="3549"/>
          <a:stretch/>
        </p:blipFill>
        <p:spPr>
          <a:xfrm>
            <a:off x="538350" y="761075"/>
            <a:ext cx="6003975" cy="440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c81463478_2_19"/>
          <p:cNvSpPr txBox="1"/>
          <p:nvPr/>
        </p:nvSpPr>
        <p:spPr>
          <a:xfrm>
            <a:off x="262125" y="1119300"/>
            <a:ext cx="10710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Marketing et communication</a:t>
            </a:r>
            <a:endParaRPr sz="36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Char char="➔"/>
            </a:pPr>
            <a:r>
              <a:rPr lang="fr-FR" sz="2700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Analyse et utilisation de la base de données</a:t>
            </a:r>
            <a:r>
              <a:rPr lang="fr-FR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Gareth DANDO, Membre du CA, AF Sydney 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9c81463478_2_19" descr="Une image contenant dess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0159" y="5476659"/>
            <a:ext cx="5470215" cy="147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9c81463478_2_19"/>
          <p:cNvPicPr preferRelativeResize="0"/>
          <p:nvPr/>
        </p:nvPicPr>
        <p:blipFill rotWithShape="1">
          <a:blip r:embed="rId4">
            <a:alphaModFix/>
          </a:blip>
          <a:srcRect t="45579" b="50000"/>
          <a:stretch/>
        </p:blipFill>
        <p:spPr>
          <a:xfrm rot="-2692705">
            <a:off x="-1171170" y="3939264"/>
            <a:ext cx="8059984" cy="16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9c81463478_2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0750" y="1963625"/>
            <a:ext cx="8401500" cy="43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9c81463478_2_31" descr="S:\MARKETING\COMMUNICATION\LOGOS AF\NEW LOGO\FOR PRINT\HORIZONTAL\JPG\AFS logo_300dpi_RED horizont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186" y="0"/>
            <a:ext cx="1971561" cy="1347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g9c81463478_2_31"/>
          <p:cNvCxnSpPr/>
          <p:nvPr/>
        </p:nvCxnSpPr>
        <p:spPr>
          <a:xfrm>
            <a:off x="1919689" y="5977131"/>
            <a:ext cx="87753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60" name="Google Shape;160;g9c81463478_2_31"/>
          <p:cNvSpPr txBox="1"/>
          <p:nvPr/>
        </p:nvSpPr>
        <p:spPr>
          <a:xfrm>
            <a:off x="3978179" y="4793843"/>
            <a:ext cx="4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53%</a:t>
            </a:r>
            <a:endParaRPr/>
          </a:p>
        </p:txBody>
      </p:sp>
      <p:sp>
        <p:nvSpPr>
          <p:cNvPr id="161" name="Google Shape;161;g9c81463478_2_31"/>
          <p:cNvSpPr txBox="1"/>
          <p:nvPr/>
        </p:nvSpPr>
        <p:spPr>
          <a:xfrm>
            <a:off x="3978178" y="2481428"/>
            <a:ext cx="4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9c81463478_2_31"/>
          <p:cNvSpPr txBox="1"/>
          <p:nvPr/>
        </p:nvSpPr>
        <p:spPr>
          <a:xfrm>
            <a:off x="7883369" y="5374758"/>
            <a:ext cx="4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21%</a:t>
            </a:r>
            <a:endParaRPr/>
          </a:p>
        </p:txBody>
      </p:sp>
      <p:sp>
        <p:nvSpPr>
          <p:cNvPr id="163" name="Google Shape;163;g9c81463478_2_31"/>
          <p:cNvSpPr txBox="1"/>
          <p:nvPr/>
        </p:nvSpPr>
        <p:spPr>
          <a:xfrm>
            <a:off x="7883370" y="4694975"/>
            <a:ext cx="4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  <a:endParaRPr/>
          </a:p>
        </p:txBody>
      </p:sp>
      <p:sp>
        <p:nvSpPr>
          <p:cNvPr id="164" name="Google Shape;164;g9c81463478_2_31"/>
          <p:cNvSpPr txBox="1"/>
          <p:nvPr/>
        </p:nvSpPr>
        <p:spPr>
          <a:xfrm>
            <a:off x="7883370" y="3168320"/>
            <a:ext cx="4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64%</a:t>
            </a:r>
            <a:endParaRPr/>
          </a:p>
        </p:txBody>
      </p:sp>
      <p:sp>
        <p:nvSpPr>
          <p:cNvPr id="165" name="Google Shape;165;g9c81463478_2_31"/>
          <p:cNvSpPr txBox="1"/>
          <p:nvPr/>
        </p:nvSpPr>
        <p:spPr>
          <a:xfrm>
            <a:off x="3978179" y="3378740"/>
            <a:ext cx="4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/>
          </a:p>
        </p:txBody>
      </p:sp>
      <p:sp>
        <p:nvSpPr>
          <p:cNvPr id="166" name="Google Shape;166;g9c81463478_2_31"/>
          <p:cNvSpPr txBox="1"/>
          <p:nvPr/>
        </p:nvSpPr>
        <p:spPr>
          <a:xfrm>
            <a:off x="2077897" y="4814384"/>
            <a:ext cx="85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Session</a:t>
            </a:r>
            <a:endParaRPr/>
          </a:p>
        </p:txBody>
      </p:sp>
      <p:sp>
        <p:nvSpPr>
          <p:cNvPr id="167" name="Google Shape;167;g9c81463478_2_31"/>
          <p:cNvSpPr txBox="1"/>
          <p:nvPr/>
        </p:nvSpPr>
        <p:spPr>
          <a:xfrm>
            <a:off x="2007365" y="3376425"/>
            <a:ext cx="93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Sessions</a:t>
            </a:r>
            <a:endParaRPr/>
          </a:p>
        </p:txBody>
      </p:sp>
      <p:sp>
        <p:nvSpPr>
          <p:cNvPr id="168" name="Google Shape;168;g9c81463478_2_31"/>
          <p:cNvSpPr txBox="1"/>
          <p:nvPr/>
        </p:nvSpPr>
        <p:spPr>
          <a:xfrm>
            <a:off x="1933887" y="2398789"/>
            <a:ext cx="11499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Sessions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 plus</a:t>
            </a:r>
            <a:endParaRPr/>
          </a:p>
        </p:txBody>
      </p:sp>
      <p:cxnSp>
        <p:nvCxnSpPr>
          <p:cNvPr id="169" name="Google Shape;169;g9c81463478_2_31"/>
          <p:cNvCxnSpPr/>
          <p:nvPr/>
        </p:nvCxnSpPr>
        <p:spPr>
          <a:xfrm>
            <a:off x="4823460" y="3897630"/>
            <a:ext cx="2697600" cy="12246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g9c81463478_2_31"/>
          <p:cNvCxnSpPr/>
          <p:nvPr/>
        </p:nvCxnSpPr>
        <p:spPr>
          <a:xfrm>
            <a:off x="4801372" y="3168320"/>
            <a:ext cx="2719500" cy="1398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g9c81463478_2_31"/>
          <p:cNvCxnSpPr/>
          <p:nvPr/>
        </p:nvCxnSpPr>
        <p:spPr>
          <a:xfrm>
            <a:off x="4825624" y="2106694"/>
            <a:ext cx="2684700" cy="2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g9c81463478_2_31"/>
          <p:cNvSpPr txBox="1"/>
          <p:nvPr/>
        </p:nvSpPr>
        <p:spPr>
          <a:xfrm>
            <a:off x="2508828" y="381232"/>
            <a:ext cx="8670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Pourquoi s’intéresse-t-on aux clients fidèles?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9c81463478_2_31"/>
          <p:cNvSpPr txBox="1"/>
          <p:nvPr/>
        </p:nvSpPr>
        <p:spPr>
          <a:xfrm>
            <a:off x="4521858" y="1286179"/>
            <a:ext cx="357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Inscriptions 2012-2019 : Cours d’adultes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9c81463478_2_31"/>
          <p:cNvSpPr txBox="1"/>
          <p:nvPr/>
        </p:nvSpPr>
        <p:spPr>
          <a:xfrm>
            <a:off x="415393" y="3399243"/>
            <a:ext cx="1320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 d’inscriptions par étudiant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9c81463478_2_55" descr="S:\MARKETING\COMMUNICATION\LOGOS AF\NEW LOGO\FOR PRINT\HORIZONTAL\JPG\AFS logo_300dpi_RED horizont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86" y="0"/>
            <a:ext cx="1971561" cy="13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9c81463478_2_55"/>
          <p:cNvSpPr txBox="1"/>
          <p:nvPr/>
        </p:nvSpPr>
        <p:spPr>
          <a:xfrm>
            <a:off x="2635443" y="322733"/>
            <a:ext cx="8484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10% de nos étudiants sont des “frequent flyers” …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g9c81463478_2_55"/>
          <p:cNvCxnSpPr/>
          <p:nvPr/>
        </p:nvCxnSpPr>
        <p:spPr>
          <a:xfrm>
            <a:off x="1680449" y="5866043"/>
            <a:ext cx="8334600" cy="9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2" name="Google Shape;182;g9c81463478_2_55"/>
          <p:cNvSpPr/>
          <p:nvPr/>
        </p:nvSpPr>
        <p:spPr>
          <a:xfrm rot="10800000" flipH="1">
            <a:off x="1907959" y="4000457"/>
            <a:ext cx="585300" cy="18456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9c81463478_2_55"/>
          <p:cNvSpPr/>
          <p:nvPr/>
        </p:nvSpPr>
        <p:spPr>
          <a:xfrm>
            <a:off x="3697664" y="2811559"/>
            <a:ext cx="585300" cy="3906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9c81463478_2_55"/>
          <p:cNvSpPr/>
          <p:nvPr/>
        </p:nvSpPr>
        <p:spPr>
          <a:xfrm>
            <a:off x="5555230" y="2444891"/>
            <a:ext cx="585300" cy="1593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9c81463478_2_55"/>
          <p:cNvSpPr/>
          <p:nvPr/>
        </p:nvSpPr>
        <p:spPr>
          <a:xfrm>
            <a:off x="9270361" y="2103352"/>
            <a:ext cx="585300" cy="37650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9c81463478_2_55"/>
          <p:cNvSpPr txBox="1"/>
          <p:nvPr/>
        </p:nvSpPr>
        <p:spPr>
          <a:xfrm>
            <a:off x="1999504" y="5855214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7" name="Google Shape;187;g9c81463478_2_55"/>
          <p:cNvSpPr txBox="1"/>
          <p:nvPr/>
        </p:nvSpPr>
        <p:spPr>
          <a:xfrm>
            <a:off x="3851415" y="5855214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88" name="Google Shape;188;g9c81463478_2_55"/>
          <p:cNvSpPr txBox="1"/>
          <p:nvPr/>
        </p:nvSpPr>
        <p:spPr>
          <a:xfrm>
            <a:off x="4789391" y="5855214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89" name="Google Shape;189;g9c81463478_2_55"/>
          <p:cNvSpPr txBox="1"/>
          <p:nvPr/>
        </p:nvSpPr>
        <p:spPr>
          <a:xfrm>
            <a:off x="5796051" y="5855214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90" name="Google Shape;190;g9c81463478_2_55"/>
          <p:cNvSpPr txBox="1"/>
          <p:nvPr/>
        </p:nvSpPr>
        <p:spPr>
          <a:xfrm>
            <a:off x="7355024" y="5846050"/>
            <a:ext cx="80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11-20</a:t>
            </a:r>
            <a:endParaRPr/>
          </a:p>
        </p:txBody>
      </p:sp>
      <p:sp>
        <p:nvSpPr>
          <p:cNvPr id="191" name="Google Shape;191;g9c81463478_2_55"/>
          <p:cNvSpPr txBox="1"/>
          <p:nvPr/>
        </p:nvSpPr>
        <p:spPr>
          <a:xfrm>
            <a:off x="9293655" y="5855225"/>
            <a:ext cx="80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endParaRPr/>
          </a:p>
        </p:txBody>
      </p:sp>
      <p:sp>
        <p:nvSpPr>
          <p:cNvPr id="192" name="Google Shape;192;g9c81463478_2_55"/>
          <p:cNvSpPr txBox="1"/>
          <p:nvPr/>
        </p:nvSpPr>
        <p:spPr>
          <a:xfrm>
            <a:off x="2925430" y="5855214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93" name="Google Shape;193;g9c81463478_2_55"/>
          <p:cNvSpPr txBox="1"/>
          <p:nvPr/>
        </p:nvSpPr>
        <p:spPr>
          <a:xfrm>
            <a:off x="8165080" y="5855225"/>
            <a:ext cx="104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20-44</a:t>
            </a:r>
            <a:endParaRPr/>
          </a:p>
        </p:txBody>
      </p:sp>
      <p:sp>
        <p:nvSpPr>
          <p:cNvPr id="194" name="Google Shape;194;g9c81463478_2_55"/>
          <p:cNvSpPr txBox="1"/>
          <p:nvPr/>
        </p:nvSpPr>
        <p:spPr>
          <a:xfrm>
            <a:off x="3870697" y="1177650"/>
            <a:ext cx="58542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Distribution de nombre d’étudiants par leur fidélité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g9c81463478_2_55"/>
          <p:cNvCxnSpPr/>
          <p:nvPr/>
        </p:nvCxnSpPr>
        <p:spPr>
          <a:xfrm>
            <a:off x="1907959" y="4004450"/>
            <a:ext cx="14967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96" name="Google Shape;196;g9c81463478_2_55"/>
          <p:cNvCxnSpPr/>
          <p:nvPr/>
        </p:nvCxnSpPr>
        <p:spPr>
          <a:xfrm rot="10800000" flipH="1">
            <a:off x="3697664" y="2804152"/>
            <a:ext cx="1536300" cy="23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97" name="Google Shape;197;g9c81463478_2_55"/>
          <p:cNvCxnSpPr/>
          <p:nvPr/>
        </p:nvCxnSpPr>
        <p:spPr>
          <a:xfrm>
            <a:off x="4648923" y="2620469"/>
            <a:ext cx="14916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98" name="Google Shape;198;g9c81463478_2_55"/>
          <p:cNvCxnSpPr/>
          <p:nvPr/>
        </p:nvCxnSpPr>
        <p:spPr>
          <a:xfrm>
            <a:off x="5555230" y="2458740"/>
            <a:ext cx="14916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99" name="Google Shape;199;g9c81463478_2_55"/>
          <p:cNvCxnSpPr/>
          <p:nvPr/>
        </p:nvCxnSpPr>
        <p:spPr>
          <a:xfrm>
            <a:off x="7411587" y="2177573"/>
            <a:ext cx="15033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00" name="Google Shape;200;g9c81463478_2_55"/>
          <p:cNvCxnSpPr/>
          <p:nvPr/>
        </p:nvCxnSpPr>
        <p:spPr>
          <a:xfrm>
            <a:off x="6448673" y="2286499"/>
            <a:ext cx="15477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01" name="Google Shape;201;g9c81463478_2_55"/>
          <p:cNvCxnSpPr>
            <a:stCxn id="202" idx="1"/>
          </p:cNvCxnSpPr>
          <p:nvPr/>
        </p:nvCxnSpPr>
        <p:spPr>
          <a:xfrm rot="10800000" flipH="1">
            <a:off x="8350695" y="2106637"/>
            <a:ext cx="1524300" cy="38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03" name="Google Shape;203;g9c81463478_2_55"/>
          <p:cNvSpPr txBox="1"/>
          <p:nvPr/>
        </p:nvSpPr>
        <p:spPr>
          <a:xfrm>
            <a:off x="3772344" y="245874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9%</a:t>
            </a:r>
            <a:endParaRPr/>
          </a:p>
        </p:txBody>
      </p:sp>
      <p:sp>
        <p:nvSpPr>
          <p:cNvPr id="204" name="Google Shape;204;g9c81463478_2_55"/>
          <p:cNvSpPr txBox="1"/>
          <p:nvPr/>
        </p:nvSpPr>
        <p:spPr>
          <a:xfrm>
            <a:off x="1914919" y="3517733"/>
            <a:ext cx="67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53%</a:t>
            </a:r>
            <a:endParaRPr/>
          </a:p>
        </p:txBody>
      </p:sp>
      <p:sp>
        <p:nvSpPr>
          <p:cNvPr id="205" name="Google Shape;205;g9c81463478_2_55"/>
          <p:cNvSpPr txBox="1"/>
          <p:nvPr/>
        </p:nvSpPr>
        <p:spPr>
          <a:xfrm>
            <a:off x="4708014" y="2234533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6%</a:t>
            </a:r>
            <a:endParaRPr/>
          </a:p>
        </p:txBody>
      </p:sp>
      <p:sp>
        <p:nvSpPr>
          <p:cNvPr id="206" name="Google Shape;206;g9c81463478_2_55"/>
          <p:cNvSpPr txBox="1"/>
          <p:nvPr/>
        </p:nvSpPr>
        <p:spPr>
          <a:xfrm>
            <a:off x="5705089" y="2107401"/>
            <a:ext cx="4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3%</a:t>
            </a:r>
            <a:endParaRPr/>
          </a:p>
        </p:txBody>
      </p:sp>
      <p:sp>
        <p:nvSpPr>
          <p:cNvPr id="207" name="Google Shape;207;g9c81463478_2_55"/>
          <p:cNvSpPr txBox="1"/>
          <p:nvPr/>
        </p:nvSpPr>
        <p:spPr>
          <a:xfrm>
            <a:off x="6540797" y="1812699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7%</a:t>
            </a:r>
            <a:endParaRPr/>
          </a:p>
        </p:txBody>
      </p:sp>
      <p:sp>
        <p:nvSpPr>
          <p:cNvPr id="208" name="Google Shape;208;g9c81463478_2_55"/>
          <p:cNvSpPr txBox="1"/>
          <p:nvPr/>
        </p:nvSpPr>
        <p:spPr>
          <a:xfrm>
            <a:off x="8412828" y="1672586"/>
            <a:ext cx="55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1%</a:t>
            </a:r>
            <a:endParaRPr/>
          </a:p>
        </p:txBody>
      </p:sp>
      <p:sp>
        <p:nvSpPr>
          <p:cNvPr id="209" name="Google Shape;209;g9c81463478_2_55"/>
          <p:cNvSpPr txBox="1"/>
          <p:nvPr/>
        </p:nvSpPr>
        <p:spPr>
          <a:xfrm>
            <a:off x="9212527" y="1727904"/>
            <a:ext cx="70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9c81463478_2_55"/>
          <p:cNvSpPr txBox="1"/>
          <p:nvPr/>
        </p:nvSpPr>
        <p:spPr>
          <a:xfrm>
            <a:off x="6516224" y="5855225"/>
            <a:ext cx="67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6-10</a:t>
            </a:r>
            <a:endParaRPr/>
          </a:p>
        </p:txBody>
      </p:sp>
      <p:sp>
        <p:nvSpPr>
          <p:cNvPr id="211" name="Google Shape;211;g9c81463478_2_55"/>
          <p:cNvSpPr txBox="1"/>
          <p:nvPr/>
        </p:nvSpPr>
        <p:spPr>
          <a:xfrm>
            <a:off x="2865635" y="2843682"/>
            <a:ext cx="58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/>
          </a:p>
        </p:txBody>
      </p:sp>
      <p:cxnSp>
        <p:nvCxnSpPr>
          <p:cNvPr id="212" name="Google Shape;212;g9c81463478_2_55"/>
          <p:cNvCxnSpPr/>
          <p:nvPr/>
        </p:nvCxnSpPr>
        <p:spPr>
          <a:xfrm>
            <a:off x="2807803" y="3197969"/>
            <a:ext cx="14751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13" name="Google Shape;213;g9c81463478_2_55"/>
          <p:cNvSpPr txBox="1"/>
          <p:nvPr/>
        </p:nvSpPr>
        <p:spPr>
          <a:xfrm>
            <a:off x="7470516" y="1744615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2%</a:t>
            </a:r>
            <a:endParaRPr/>
          </a:p>
        </p:txBody>
      </p:sp>
      <p:sp>
        <p:nvSpPr>
          <p:cNvPr id="214" name="Google Shape;214;g9c81463478_2_55"/>
          <p:cNvSpPr/>
          <p:nvPr/>
        </p:nvSpPr>
        <p:spPr>
          <a:xfrm>
            <a:off x="7411329" y="2174357"/>
            <a:ext cx="585300" cy="1122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9c81463478_2_55"/>
          <p:cNvSpPr/>
          <p:nvPr/>
        </p:nvSpPr>
        <p:spPr>
          <a:xfrm rot="10800000" flipH="1">
            <a:off x="8350695" y="2103487"/>
            <a:ext cx="585300" cy="831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9c81463478_2_55"/>
          <p:cNvSpPr txBox="1"/>
          <p:nvPr/>
        </p:nvSpPr>
        <p:spPr>
          <a:xfrm>
            <a:off x="2980928" y="6375055"/>
            <a:ext cx="693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 total de sessions inscrites par étudiant au cours de leurs études</a:t>
            </a:r>
            <a:endParaRPr/>
          </a:p>
        </p:txBody>
      </p:sp>
      <p:sp>
        <p:nvSpPr>
          <p:cNvPr id="216" name="Google Shape;216;g9c81463478_2_55"/>
          <p:cNvSpPr txBox="1"/>
          <p:nvPr/>
        </p:nvSpPr>
        <p:spPr>
          <a:xfrm>
            <a:off x="306190" y="2892973"/>
            <a:ext cx="1172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 total d’étudiants 2012-2019</a:t>
            </a:r>
            <a:endParaRPr/>
          </a:p>
        </p:txBody>
      </p:sp>
      <p:sp>
        <p:nvSpPr>
          <p:cNvPr id="217" name="Google Shape;217;g9c81463478_2_55"/>
          <p:cNvSpPr/>
          <p:nvPr/>
        </p:nvSpPr>
        <p:spPr>
          <a:xfrm>
            <a:off x="4648923" y="2602937"/>
            <a:ext cx="585300" cy="1962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9c81463478_2_55"/>
          <p:cNvSpPr/>
          <p:nvPr/>
        </p:nvSpPr>
        <p:spPr>
          <a:xfrm>
            <a:off x="2819634" y="3202093"/>
            <a:ext cx="585300" cy="8013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9c81463478_2_55"/>
          <p:cNvSpPr/>
          <p:nvPr/>
        </p:nvSpPr>
        <p:spPr>
          <a:xfrm>
            <a:off x="6461537" y="2274605"/>
            <a:ext cx="585300" cy="196200"/>
          </a:xfrm>
          <a:prstGeom prst="rect">
            <a:avLst/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9c81463478_2_55"/>
          <p:cNvSpPr txBox="1"/>
          <p:nvPr/>
        </p:nvSpPr>
        <p:spPr>
          <a:xfrm>
            <a:off x="3972853" y="4627459"/>
            <a:ext cx="1488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Cible principal du marketing traditionnel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g9c81463478_2_55"/>
          <p:cNvCxnSpPr/>
          <p:nvPr/>
        </p:nvCxnSpPr>
        <p:spPr>
          <a:xfrm rot="10800000">
            <a:off x="2819564" y="4889069"/>
            <a:ext cx="878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2" name="Google Shape;222;g9c81463478_2_55"/>
          <p:cNvCxnSpPr/>
          <p:nvPr/>
        </p:nvCxnSpPr>
        <p:spPr>
          <a:xfrm rot="10800000">
            <a:off x="3404853" y="4229058"/>
            <a:ext cx="557100" cy="42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3" name="Google Shape;223;g9c81463478_2_55"/>
          <p:cNvSpPr txBox="1"/>
          <p:nvPr/>
        </p:nvSpPr>
        <p:spPr>
          <a:xfrm>
            <a:off x="6962340" y="3088317"/>
            <a:ext cx="193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10% “Frequent flyers”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g9c81463478_2_55"/>
          <p:cNvCxnSpPr/>
          <p:nvPr/>
        </p:nvCxnSpPr>
        <p:spPr>
          <a:xfrm rot="10800000">
            <a:off x="6928620" y="2652060"/>
            <a:ext cx="557100" cy="42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5" name="Google Shape;225;g9c81463478_2_55"/>
          <p:cNvCxnSpPr/>
          <p:nvPr/>
        </p:nvCxnSpPr>
        <p:spPr>
          <a:xfrm rot="10800000" flipH="1">
            <a:off x="8165068" y="2470860"/>
            <a:ext cx="423300" cy="603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6" name="Google Shape;226;g9c81463478_2_55"/>
          <p:cNvCxnSpPr/>
          <p:nvPr/>
        </p:nvCxnSpPr>
        <p:spPr>
          <a:xfrm rot="10800000">
            <a:off x="7752586" y="2470878"/>
            <a:ext cx="59700" cy="54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Grand écran</PresentationFormat>
  <Paragraphs>177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Géraldine Santin</dc:creator>
  <cp:lastModifiedBy>Florence Castel</cp:lastModifiedBy>
  <cp:revision>1</cp:revision>
  <dcterms:created xsi:type="dcterms:W3CDTF">2020-08-31T17:07:19Z</dcterms:created>
  <dcterms:modified xsi:type="dcterms:W3CDTF">2020-10-26T09:41:22Z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0x01010002C3EA0C4B5FE1428A394F87BC35ECCA</vt:lpwstr>
  </property>
</Properties>
</file>